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8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9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  <p:sldMasterId id="2147483693" r:id="rId4"/>
    <p:sldMasterId id="2147483705" r:id="rId5"/>
    <p:sldMasterId id="2147483708" r:id="rId6"/>
    <p:sldMasterId id="2147483720" r:id="rId7"/>
    <p:sldMasterId id="2147483732" r:id="rId8"/>
    <p:sldMasterId id="2147483744" r:id="rId9"/>
    <p:sldMasterId id="2147483747" r:id="rId10"/>
    <p:sldMasterId id="2147483750" r:id="rId11"/>
    <p:sldMasterId id="2147483753" r:id="rId12"/>
    <p:sldMasterId id="2147483765" r:id="rId13"/>
    <p:sldMasterId id="2147483768" r:id="rId14"/>
    <p:sldMasterId id="2147483780" r:id="rId15"/>
    <p:sldMasterId id="2147483792" r:id="rId16"/>
    <p:sldMasterId id="2147483804" r:id="rId17"/>
    <p:sldMasterId id="2147483816" r:id="rId18"/>
    <p:sldMasterId id="2147483828" r:id="rId19"/>
    <p:sldMasterId id="2147483840" r:id="rId20"/>
  </p:sldMasterIdLst>
  <p:notesMasterIdLst>
    <p:notesMasterId r:id="rId94"/>
  </p:notesMasterIdLst>
  <p:sldIdLst>
    <p:sldId id="257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325" r:id="rId87"/>
    <p:sldId id="326" r:id="rId88"/>
    <p:sldId id="327" r:id="rId89"/>
    <p:sldId id="328" r:id="rId90"/>
    <p:sldId id="329" r:id="rId91"/>
    <p:sldId id="330" r:id="rId92"/>
    <p:sldId id="332" r:id="rId93"/>
  </p:sldIdLst>
  <p:sldSz cx="9144000" cy="5143500" type="screen16x9"/>
  <p:notesSz cx="6858000" cy="9144000"/>
  <p:defaultTextStyle>
    <a:defPPr>
      <a:defRPr lang="ru-RU"/>
    </a:defPPr>
    <a:lvl1pPr marL="0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4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23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14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244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97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51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85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97" algn="l" defTabSz="9126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0271-0071-4C96-BE31-BC75BD3AFC4A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14CB5-A775-4EA7-8923-2361C444D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4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23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14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44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97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51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85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97" algn="l" defTabSz="9126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B4B3-BFFF-42B2-B5EC-44C5BBA29B9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18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B4B3-BFFF-42B2-B5EC-44C5BBA29B92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6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4CB5-A775-4EA7-8923-2361C444D22D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5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4CB5-A775-4EA7-8923-2361C444D22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9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4CB5-A775-4EA7-8923-2361C444D22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4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4CB5-A775-4EA7-8923-2361C444D22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0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778454a2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778454a2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219" y="1213837"/>
            <a:ext cx="7372350" cy="28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450" tIns="68450" rIns="68450" bIns="6845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65731" y="1645181"/>
            <a:ext cx="6903450" cy="922950"/>
          </a:xfrm>
          <a:prstGeom prst="rect">
            <a:avLst/>
          </a:prstGeom>
        </p:spPr>
        <p:txBody>
          <a:bodyPr spcFirstLastPara="1" wrap="square" lIns="91267" tIns="91267" rIns="91267" bIns="9126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5731" y="3372076"/>
            <a:ext cx="6903450" cy="538425"/>
          </a:xfrm>
          <a:prstGeom prst="rect">
            <a:avLst/>
          </a:prstGeom>
        </p:spPr>
        <p:txBody>
          <a:bodyPr spcFirstLastPara="1" wrap="square" lIns="91267" tIns="91267" rIns="91267" bIns="9126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50" tIns="34274" rIns="68450" bIns="3427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9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5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34" indent="0">
              <a:buNone/>
              <a:defRPr sz="2800"/>
            </a:lvl2pPr>
            <a:lvl3pPr marL="912960" indent="0">
              <a:buNone/>
              <a:defRPr sz="2400"/>
            </a:lvl3pPr>
            <a:lvl4pPr marL="1369424" indent="0">
              <a:buNone/>
              <a:defRPr sz="2000"/>
            </a:lvl4pPr>
            <a:lvl5pPr marL="1825919" indent="0">
              <a:buNone/>
              <a:defRPr sz="2000"/>
            </a:lvl5pPr>
            <a:lvl6pPr marL="2282352" indent="0">
              <a:buNone/>
              <a:defRPr sz="2000"/>
            </a:lvl6pPr>
            <a:lvl7pPr marL="2738786" indent="0">
              <a:buNone/>
              <a:defRPr sz="2000"/>
            </a:lvl7pPr>
            <a:lvl8pPr marL="3195280" indent="0">
              <a:buNone/>
              <a:defRPr sz="2000"/>
            </a:lvl8pPr>
            <a:lvl9pPr marL="36517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434" indent="0">
              <a:buNone/>
              <a:defRPr sz="1200"/>
            </a:lvl2pPr>
            <a:lvl3pPr marL="912960" indent="0">
              <a:buNone/>
              <a:defRPr sz="1000"/>
            </a:lvl3pPr>
            <a:lvl4pPr marL="1369424" indent="0">
              <a:buNone/>
              <a:defRPr sz="900"/>
            </a:lvl4pPr>
            <a:lvl5pPr marL="1825919" indent="0">
              <a:buNone/>
              <a:defRPr sz="900"/>
            </a:lvl5pPr>
            <a:lvl6pPr marL="2282352" indent="0">
              <a:buNone/>
              <a:defRPr sz="900"/>
            </a:lvl6pPr>
            <a:lvl7pPr marL="2738786" indent="0">
              <a:buNone/>
              <a:defRPr sz="900"/>
            </a:lvl7pPr>
            <a:lvl8pPr marL="3195280" indent="0">
              <a:buNone/>
              <a:defRPr sz="900"/>
            </a:lvl8pPr>
            <a:lvl9pPr marL="365176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807-A3D1-4126-9075-50B62C0A3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4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7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3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3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9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9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38" indent="0">
              <a:buNone/>
              <a:defRPr sz="2400"/>
            </a:lvl3pPr>
            <a:lvl4pPr marL="1370750" indent="0">
              <a:buNone/>
              <a:defRPr sz="2000"/>
            </a:lvl4pPr>
            <a:lvl5pPr marL="1827674" indent="0">
              <a:buNone/>
              <a:defRPr sz="2000"/>
            </a:lvl5pPr>
            <a:lvl6pPr marL="2284575" indent="0">
              <a:buNone/>
              <a:defRPr sz="2000"/>
            </a:lvl6pPr>
            <a:lvl7pPr marL="2741477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4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0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9AD2-E21D-42D6-9BC4-6479B3F448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5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2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5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3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1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2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2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9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4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38" indent="0">
              <a:buNone/>
              <a:defRPr sz="2400"/>
            </a:lvl3pPr>
            <a:lvl4pPr marL="1370750" indent="0">
              <a:buNone/>
              <a:defRPr sz="2000"/>
            </a:lvl4pPr>
            <a:lvl5pPr marL="1827674" indent="0">
              <a:buNone/>
              <a:defRPr sz="2000"/>
            </a:lvl5pPr>
            <a:lvl6pPr marL="2284575" indent="0">
              <a:buNone/>
              <a:defRPr sz="2000"/>
            </a:lvl6pPr>
            <a:lvl7pPr marL="2741477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5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987E-1E32-44F5-B133-DBAE11BA82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B9C-27BE-4EC6-82D4-26C4AE2964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0A-C42F-404B-A89D-D49B27B837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8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A613-0C5D-4523-B051-552CD4207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F93-E4AB-4659-AC65-648A6F271B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B813-08EC-41D5-8FD4-C25239DD0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ADF-1800-4B94-9177-FE28D7E962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4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C69-2340-4FCC-92D3-3BF64D02F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9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0836-B4CB-42AC-AFD3-174ED6AC8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6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B9C-27BE-4EC6-82D4-26C4AE2964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4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807-A3D1-4126-9075-50B62C0A3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6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9AD2-E21D-42D6-9BC4-6479B3F448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5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987E-1E32-44F5-B133-DBAE11BA82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7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6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5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0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0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0A-C42F-404B-A89D-D49B27B837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3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34" indent="0">
              <a:buNone/>
              <a:defRPr sz="2800"/>
            </a:lvl2pPr>
            <a:lvl3pPr marL="914085" indent="0">
              <a:buNone/>
              <a:defRPr sz="2400"/>
            </a:lvl3pPr>
            <a:lvl4pPr marL="1371124" indent="0">
              <a:buNone/>
              <a:defRPr sz="2000"/>
            </a:lvl4pPr>
            <a:lvl5pPr marL="1828169" indent="0">
              <a:buNone/>
              <a:defRPr sz="2000"/>
            </a:lvl5pPr>
            <a:lvl6pPr marL="2285202" indent="0">
              <a:buNone/>
              <a:defRPr sz="2000"/>
            </a:lvl6pPr>
            <a:lvl7pPr marL="2742236" indent="0">
              <a:buNone/>
              <a:defRPr sz="2000"/>
            </a:lvl7pPr>
            <a:lvl8pPr marL="3199280" indent="0">
              <a:buNone/>
              <a:defRPr sz="2000"/>
            </a:lvl8pPr>
            <a:lvl9pPr marL="36563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3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8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0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5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4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4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3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A613-0C5D-4523-B051-552CD4207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5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8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0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34" indent="0">
              <a:buNone/>
              <a:defRPr sz="2800"/>
            </a:lvl2pPr>
            <a:lvl3pPr marL="914085" indent="0">
              <a:buNone/>
              <a:defRPr sz="2400"/>
            </a:lvl3pPr>
            <a:lvl4pPr marL="1371124" indent="0">
              <a:buNone/>
              <a:defRPr sz="2000"/>
            </a:lvl4pPr>
            <a:lvl5pPr marL="1828169" indent="0">
              <a:buNone/>
              <a:defRPr sz="2000"/>
            </a:lvl5pPr>
            <a:lvl6pPr marL="2285202" indent="0">
              <a:buNone/>
              <a:defRPr sz="2000"/>
            </a:lvl6pPr>
            <a:lvl7pPr marL="2742236" indent="0">
              <a:buNone/>
              <a:defRPr sz="2000"/>
            </a:lvl7pPr>
            <a:lvl8pPr marL="3199280" indent="0">
              <a:buNone/>
              <a:defRPr sz="2000"/>
            </a:lvl8pPr>
            <a:lvl9pPr marL="36563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6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4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1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B9C-27BE-4EC6-82D4-26C4AE2964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0A-C42F-404B-A89D-D49B27B837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A613-0C5D-4523-B051-552CD4207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F93-E4AB-4659-AC65-648A6F271B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B813-08EC-41D5-8FD4-C25239DD0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7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F93-E4AB-4659-AC65-648A6F271B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3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ADF-1800-4B94-9177-FE28D7E962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4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C69-2340-4FCC-92D3-3BF64D02F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0836-B4CB-42AC-AFD3-174ED6AC8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5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807-A3D1-4126-9075-50B62C0A3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7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9AD2-E21D-42D6-9BC4-6479B3F448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2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987E-1E32-44F5-B133-DBAE11BA82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1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8" indent="0">
              <a:buNone/>
              <a:defRPr sz="2000" b="1"/>
            </a:lvl2pPr>
            <a:lvl3pPr marL="913005" indent="0">
              <a:buNone/>
              <a:defRPr sz="1800" b="1"/>
            </a:lvl3pPr>
            <a:lvl4pPr marL="1369492" indent="0">
              <a:buNone/>
              <a:defRPr sz="1600" b="1"/>
            </a:lvl4pPr>
            <a:lvl5pPr marL="1826009" indent="0">
              <a:buNone/>
              <a:defRPr sz="1600" b="1"/>
            </a:lvl5pPr>
            <a:lvl6pPr marL="2282466" indent="0">
              <a:buNone/>
              <a:defRPr sz="1600" b="1"/>
            </a:lvl6pPr>
            <a:lvl7pPr marL="2738924" indent="0">
              <a:buNone/>
              <a:defRPr sz="1600" b="1"/>
            </a:lvl7pPr>
            <a:lvl8pPr marL="3195440" indent="0">
              <a:buNone/>
              <a:defRPr sz="1600" b="1"/>
            </a:lvl8pPr>
            <a:lvl9pPr marL="36519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8" indent="0">
              <a:buNone/>
              <a:defRPr sz="2000" b="1"/>
            </a:lvl2pPr>
            <a:lvl3pPr marL="913005" indent="0">
              <a:buNone/>
              <a:defRPr sz="1800" b="1"/>
            </a:lvl3pPr>
            <a:lvl4pPr marL="1369492" indent="0">
              <a:buNone/>
              <a:defRPr sz="1600" b="1"/>
            </a:lvl4pPr>
            <a:lvl5pPr marL="1826009" indent="0">
              <a:buNone/>
              <a:defRPr sz="1600" b="1"/>
            </a:lvl5pPr>
            <a:lvl6pPr marL="2282466" indent="0">
              <a:buNone/>
              <a:defRPr sz="1600" b="1"/>
            </a:lvl6pPr>
            <a:lvl7pPr marL="2738924" indent="0">
              <a:buNone/>
              <a:defRPr sz="1600" b="1"/>
            </a:lvl7pPr>
            <a:lvl8pPr marL="3195440" indent="0">
              <a:buNone/>
              <a:defRPr sz="1600" b="1"/>
            </a:lvl8pPr>
            <a:lvl9pPr marL="36519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B813-08EC-41D5-8FD4-C25239DD0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3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ADF-1800-4B94-9177-FE28D7E962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1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C69-2340-4FCC-92D3-3BF64D02F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7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9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B9C-27BE-4EC6-82D4-26C4AE2964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0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5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458" indent="0">
              <a:buNone/>
              <a:defRPr sz="1200"/>
            </a:lvl2pPr>
            <a:lvl3pPr marL="913005" indent="0">
              <a:buNone/>
              <a:defRPr sz="1000"/>
            </a:lvl3pPr>
            <a:lvl4pPr marL="1369492" indent="0">
              <a:buNone/>
              <a:defRPr sz="900"/>
            </a:lvl4pPr>
            <a:lvl5pPr marL="1826009" indent="0">
              <a:buNone/>
              <a:defRPr sz="900"/>
            </a:lvl5pPr>
            <a:lvl6pPr marL="2282466" indent="0">
              <a:buNone/>
              <a:defRPr sz="900"/>
            </a:lvl6pPr>
            <a:lvl7pPr marL="2738924" indent="0">
              <a:buNone/>
              <a:defRPr sz="900"/>
            </a:lvl7pPr>
            <a:lvl8pPr marL="3195440" indent="0">
              <a:buNone/>
              <a:defRPr sz="900"/>
            </a:lvl8pPr>
            <a:lvl9pPr marL="36519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0836-B4CB-42AC-AFD3-174ED6AC8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2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58" indent="0">
              <a:buNone/>
              <a:defRPr sz="2800"/>
            </a:lvl2pPr>
            <a:lvl3pPr marL="913005" indent="0">
              <a:buNone/>
              <a:defRPr sz="2400"/>
            </a:lvl3pPr>
            <a:lvl4pPr marL="1369492" indent="0">
              <a:buNone/>
              <a:defRPr sz="2000"/>
            </a:lvl4pPr>
            <a:lvl5pPr marL="1826009" indent="0">
              <a:buNone/>
              <a:defRPr sz="2000"/>
            </a:lvl5pPr>
            <a:lvl6pPr marL="2282466" indent="0">
              <a:buNone/>
              <a:defRPr sz="2000"/>
            </a:lvl6pPr>
            <a:lvl7pPr marL="2738924" indent="0">
              <a:buNone/>
              <a:defRPr sz="2000"/>
            </a:lvl7pPr>
            <a:lvl8pPr marL="3195440" indent="0">
              <a:buNone/>
              <a:defRPr sz="2000"/>
            </a:lvl8pPr>
            <a:lvl9pPr marL="365194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458" indent="0">
              <a:buNone/>
              <a:defRPr sz="1200"/>
            </a:lvl2pPr>
            <a:lvl3pPr marL="913005" indent="0">
              <a:buNone/>
              <a:defRPr sz="1000"/>
            </a:lvl3pPr>
            <a:lvl4pPr marL="1369492" indent="0">
              <a:buNone/>
              <a:defRPr sz="900"/>
            </a:lvl4pPr>
            <a:lvl5pPr marL="1826009" indent="0">
              <a:buNone/>
              <a:defRPr sz="900"/>
            </a:lvl5pPr>
            <a:lvl6pPr marL="2282466" indent="0">
              <a:buNone/>
              <a:defRPr sz="900"/>
            </a:lvl6pPr>
            <a:lvl7pPr marL="2738924" indent="0">
              <a:buNone/>
              <a:defRPr sz="900"/>
            </a:lvl7pPr>
            <a:lvl8pPr marL="3195440" indent="0">
              <a:buNone/>
              <a:defRPr sz="900"/>
            </a:lvl8pPr>
            <a:lvl9pPr marL="36519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807-A3D1-4126-9075-50B62C0A3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9AD2-E21D-42D6-9BC4-6479B3F448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3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987E-1E32-44F5-B133-DBAE11BA82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4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9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9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7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0" indent="0">
              <a:buNone/>
              <a:defRPr sz="2000" b="1"/>
            </a:lvl2pPr>
            <a:lvl3pPr marL="913028" indent="0">
              <a:buNone/>
              <a:defRPr sz="1800" b="1"/>
            </a:lvl3pPr>
            <a:lvl4pPr marL="1369526" indent="0">
              <a:buNone/>
              <a:defRPr sz="1600" b="1"/>
            </a:lvl4pPr>
            <a:lvl5pPr marL="1826054" indent="0">
              <a:buNone/>
              <a:defRPr sz="1600" b="1"/>
            </a:lvl5pPr>
            <a:lvl6pPr marL="2282523" indent="0">
              <a:buNone/>
              <a:defRPr sz="1600" b="1"/>
            </a:lvl6pPr>
            <a:lvl7pPr marL="2738993" indent="0">
              <a:buNone/>
              <a:defRPr sz="1600" b="1"/>
            </a:lvl7pPr>
            <a:lvl8pPr marL="3195520" indent="0">
              <a:buNone/>
              <a:defRPr sz="1600" b="1"/>
            </a:lvl8pPr>
            <a:lvl9pPr marL="36520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0" indent="0">
              <a:buNone/>
              <a:defRPr sz="2000" b="1"/>
            </a:lvl2pPr>
            <a:lvl3pPr marL="913028" indent="0">
              <a:buNone/>
              <a:defRPr sz="1800" b="1"/>
            </a:lvl3pPr>
            <a:lvl4pPr marL="1369526" indent="0">
              <a:buNone/>
              <a:defRPr sz="1600" b="1"/>
            </a:lvl4pPr>
            <a:lvl5pPr marL="1826054" indent="0">
              <a:buNone/>
              <a:defRPr sz="1600" b="1"/>
            </a:lvl5pPr>
            <a:lvl6pPr marL="2282523" indent="0">
              <a:buNone/>
              <a:defRPr sz="1600" b="1"/>
            </a:lvl6pPr>
            <a:lvl7pPr marL="2738993" indent="0">
              <a:buNone/>
              <a:defRPr sz="1600" b="1"/>
            </a:lvl7pPr>
            <a:lvl8pPr marL="3195520" indent="0">
              <a:buNone/>
              <a:defRPr sz="1600" b="1"/>
            </a:lvl8pPr>
            <a:lvl9pPr marL="36520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3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0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0A-C42F-404B-A89D-D49B27B837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8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5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470" indent="0">
              <a:buNone/>
              <a:defRPr sz="1200"/>
            </a:lvl2pPr>
            <a:lvl3pPr marL="913028" indent="0">
              <a:buNone/>
              <a:defRPr sz="1000"/>
            </a:lvl3pPr>
            <a:lvl4pPr marL="1369526" indent="0">
              <a:buNone/>
              <a:defRPr sz="900"/>
            </a:lvl4pPr>
            <a:lvl5pPr marL="1826054" indent="0">
              <a:buNone/>
              <a:defRPr sz="900"/>
            </a:lvl5pPr>
            <a:lvl6pPr marL="2282523" indent="0">
              <a:buNone/>
              <a:defRPr sz="900"/>
            </a:lvl6pPr>
            <a:lvl7pPr marL="2738993" indent="0">
              <a:buNone/>
              <a:defRPr sz="900"/>
            </a:lvl7pPr>
            <a:lvl8pPr marL="3195520" indent="0">
              <a:buNone/>
              <a:defRPr sz="900"/>
            </a:lvl8pPr>
            <a:lvl9pPr marL="36520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9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70" indent="0">
              <a:buNone/>
              <a:defRPr sz="2800"/>
            </a:lvl2pPr>
            <a:lvl3pPr marL="913028" indent="0">
              <a:buNone/>
              <a:defRPr sz="2400"/>
            </a:lvl3pPr>
            <a:lvl4pPr marL="1369526" indent="0">
              <a:buNone/>
              <a:defRPr sz="2000"/>
            </a:lvl4pPr>
            <a:lvl5pPr marL="1826054" indent="0">
              <a:buNone/>
              <a:defRPr sz="2000"/>
            </a:lvl5pPr>
            <a:lvl6pPr marL="2282523" indent="0">
              <a:buNone/>
              <a:defRPr sz="2000"/>
            </a:lvl6pPr>
            <a:lvl7pPr marL="2738993" indent="0">
              <a:buNone/>
              <a:defRPr sz="2000"/>
            </a:lvl7pPr>
            <a:lvl8pPr marL="3195520" indent="0">
              <a:buNone/>
              <a:defRPr sz="2000"/>
            </a:lvl8pPr>
            <a:lvl9pPr marL="36520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470" indent="0">
              <a:buNone/>
              <a:defRPr sz="1200"/>
            </a:lvl2pPr>
            <a:lvl3pPr marL="913028" indent="0">
              <a:buNone/>
              <a:defRPr sz="1000"/>
            </a:lvl3pPr>
            <a:lvl4pPr marL="1369526" indent="0">
              <a:buNone/>
              <a:defRPr sz="900"/>
            </a:lvl4pPr>
            <a:lvl5pPr marL="1826054" indent="0">
              <a:buNone/>
              <a:defRPr sz="900"/>
            </a:lvl5pPr>
            <a:lvl6pPr marL="2282523" indent="0">
              <a:buNone/>
              <a:defRPr sz="900"/>
            </a:lvl6pPr>
            <a:lvl7pPr marL="2738993" indent="0">
              <a:buNone/>
              <a:defRPr sz="900"/>
            </a:lvl7pPr>
            <a:lvl8pPr marL="3195520" indent="0">
              <a:buNone/>
              <a:defRPr sz="900"/>
            </a:lvl8pPr>
            <a:lvl9pPr marL="36520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6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0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219" y="1213837"/>
            <a:ext cx="7372350" cy="28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480" tIns="68480" rIns="68480" bIns="68480" anchor="ctr" anchorCtr="0">
            <a:noAutofit/>
          </a:bodyPr>
          <a:lstStyle/>
          <a:p>
            <a:pPr algn="ctr" defTabSz="913073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65731" y="1645181"/>
            <a:ext cx="6903450" cy="922950"/>
          </a:xfrm>
          <a:prstGeom prst="rect">
            <a:avLst/>
          </a:prstGeom>
        </p:spPr>
        <p:txBody>
          <a:bodyPr spcFirstLastPara="1" wrap="square" lIns="91307" tIns="91307" rIns="91307" bIns="9130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5731" y="3372076"/>
            <a:ext cx="6903450" cy="538425"/>
          </a:xfrm>
          <a:prstGeom prst="rect">
            <a:avLst/>
          </a:prstGeom>
        </p:spPr>
        <p:txBody>
          <a:bodyPr spcFirstLastPara="1" wrap="square" lIns="91307" tIns="91307" rIns="91307" bIns="9130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0" tIns="34274" rIns="68480" bIns="34274" anchor="ctr" anchorCtr="0">
            <a:noAutofit/>
          </a:bodyPr>
          <a:lstStyle/>
          <a:p>
            <a:pPr defTabSz="913073">
              <a:buClr>
                <a:srgbClr val="000000"/>
              </a:buClr>
              <a:buFont typeface="Arial"/>
              <a:buNone/>
            </a:pPr>
            <a:endParaRPr sz="9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00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pups">
  <p:cSld name="Popup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797101" y="456599"/>
            <a:ext cx="7549875" cy="42302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480" tIns="34274" rIns="68480" bIns="34274" anchor="ctr" anchorCtr="0">
            <a:noAutofit/>
          </a:bodyPr>
          <a:lstStyle/>
          <a:p>
            <a:pPr algn="ctr" defTabSz="913073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8480" tIns="34274" rIns="68480" bIns="34274" anchor="ctr" anchorCtr="0">
            <a:noAutofit/>
          </a:bodyPr>
          <a:lstStyle/>
          <a:p>
            <a:pPr algn="ctr" defTabSz="913073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77064" y="1017344"/>
            <a:ext cx="8656425" cy="3092850"/>
          </a:xfrm>
          <a:prstGeom prst="roundRect">
            <a:avLst>
              <a:gd name="adj" fmla="val 168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480" tIns="34274" rIns="68480" bIns="34274" anchor="ctr" anchorCtr="0">
            <a:noAutofit/>
          </a:bodyPr>
          <a:lstStyle/>
          <a:p>
            <a:pPr defTabSz="913073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s. We can build these lessons together and I am happy to model, co-teach, observe, and/or provide feedback to help you succeed!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3073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8399" y="1430870"/>
            <a:ext cx="7372125" cy="572625"/>
          </a:xfrm>
          <a:prstGeom prst="rect">
            <a:avLst/>
          </a:prstGeom>
        </p:spPr>
        <p:txBody>
          <a:bodyPr spcFirstLastPara="1" wrap="square" lIns="91307" tIns="91307" rIns="91307" bIns="91307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968531" y="2003495"/>
            <a:ext cx="7372125" cy="1756125"/>
          </a:xfrm>
          <a:prstGeom prst="rect">
            <a:avLst/>
          </a:prstGeom>
        </p:spPr>
        <p:txBody>
          <a:bodyPr spcFirstLastPara="1" wrap="square" lIns="91307" tIns="91307" rIns="91307" bIns="91307" anchor="t" anchorCtr="0">
            <a:noAutofit/>
          </a:bodyPr>
          <a:lstStyle>
            <a:lvl1pPr marL="342371" lvl="0" indent="-24729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4797" lvl="1" indent="-247296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2pPr>
            <a:lvl3pPr marL="1027196" lvl="2" indent="-247296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3pPr>
            <a:lvl4pPr marL="1369594" lvl="3" indent="-247296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4pPr>
            <a:lvl5pPr marL="1712021" lvl="4" indent="-247296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5pPr>
            <a:lvl6pPr marL="2054390" lvl="5" indent="-247296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6pPr>
            <a:lvl7pPr marL="2396760" lvl="6" indent="-247296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7pPr>
            <a:lvl8pPr marL="2739131" lvl="7" indent="-247296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8pPr>
            <a:lvl9pPr marL="3081557" lvl="8" indent="-247296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79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7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7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A613-0C5D-4523-B051-552CD4207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3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3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3073" indent="0">
              <a:buNone/>
              <a:defRPr sz="1800" b="1"/>
            </a:lvl3pPr>
            <a:lvl4pPr marL="1369594" indent="0">
              <a:buNone/>
              <a:defRPr sz="1600" b="1"/>
            </a:lvl4pPr>
            <a:lvl5pPr marL="1826144" indent="0">
              <a:buNone/>
              <a:defRPr sz="1600" b="1"/>
            </a:lvl5pPr>
            <a:lvl6pPr marL="2282637" indent="0">
              <a:buNone/>
              <a:defRPr sz="1600" b="1"/>
            </a:lvl6pPr>
            <a:lvl7pPr marL="2739131" indent="0">
              <a:buNone/>
              <a:defRPr sz="1600" b="1"/>
            </a:lvl7pPr>
            <a:lvl8pPr marL="3195680" indent="0">
              <a:buNone/>
              <a:defRPr sz="1600" b="1"/>
            </a:lvl8pPr>
            <a:lvl9pPr marL="36522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3073" indent="0">
              <a:buNone/>
              <a:defRPr sz="1800" b="1"/>
            </a:lvl3pPr>
            <a:lvl4pPr marL="1369594" indent="0">
              <a:buNone/>
              <a:defRPr sz="1600" b="1"/>
            </a:lvl4pPr>
            <a:lvl5pPr marL="1826144" indent="0">
              <a:buNone/>
              <a:defRPr sz="1600" b="1"/>
            </a:lvl5pPr>
            <a:lvl6pPr marL="2282637" indent="0">
              <a:buNone/>
              <a:defRPr sz="1600" b="1"/>
            </a:lvl6pPr>
            <a:lvl7pPr marL="2739131" indent="0">
              <a:buNone/>
              <a:defRPr sz="1600" b="1"/>
            </a:lvl7pPr>
            <a:lvl8pPr marL="3195680" indent="0">
              <a:buNone/>
              <a:defRPr sz="1600" b="1"/>
            </a:lvl8pPr>
            <a:lvl9pPr marL="36522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7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7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5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3073" indent="0">
              <a:buNone/>
              <a:defRPr sz="1000"/>
            </a:lvl3pPr>
            <a:lvl4pPr marL="1369594" indent="0">
              <a:buNone/>
              <a:defRPr sz="900"/>
            </a:lvl4pPr>
            <a:lvl5pPr marL="1826144" indent="0">
              <a:buNone/>
              <a:defRPr sz="900"/>
            </a:lvl5pPr>
            <a:lvl6pPr marL="2282637" indent="0">
              <a:buNone/>
              <a:defRPr sz="900"/>
            </a:lvl6pPr>
            <a:lvl7pPr marL="2739131" indent="0">
              <a:buNone/>
              <a:defRPr sz="900"/>
            </a:lvl7pPr>
            <a:lvl8pPr marL="3195680" indent="0">
              <a:buNone/>
              <a:defRPr sz="900"/>
            </a:lvl8pPr>
            <a:lvl9pPr marL="36522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3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3073" indent="0">
              <a:buNone/>
              <a:defRPr sz="2400"/>
            </a:lvl3pPr>
            <a:lvl4pPr marL="1369594" indent="0">
              <a:buNone/>
              <a:defRPr sz="2000"/>
            </a:lvl4pPr>
            <a:lvl5pPr marL="1826144" indent="0">
              <a:buNone/>
              <a:defRPr sz="2000"/>
            </a:lvl5pPr>
            <a:lvl6pPr marL="2282637" indent="0">
              <a:buNone/>
              <a:defRPr sz="2000"/>
            </a:lvl6pPr>
            <a:lvl7pPr marL="2739131" indent="0">
              <a:buNone/>
              <a:defRPr sz="2000"/>
            </a:lvl7pPr>
            <a:lvl8pPr marL="3195680" indent="0">
              <a:buNone/>
              <a:defRPr sz="2000"/>
            </a:lvl8pPr>
            <a:lvl9pPr marL="365221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6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3073" indent="0">
              <a:buNone/>
              <a:defRPr sz="1000"/>
            </a:lvl3pPr>
            <a:lvl4pPr marL="1369594" indent="0">
              <a:buNone/>
              <a:defRPr sz="900"/>
            </a:lvl4pPr>
            <a:lvl5pPr marL="1826144" indent="0">
              <a:buNone/>
              <a:defRPr sz="900"/>
            </a:lvl5pPr>
            <a:lvl6pPr marL="2282637" indent="0">
              <a:buNone/>
              <a:defRPr sz="900"/>
            </a:lvl6pPr>
            <a:lvl7pPr marL="2739131" indent="0">
              <a:buNone/>
              <a:defRPr sz="900"/>
            </a:lvl7pPr>
            <a:lvl8pPr marL="3195680" indent="0">
              <a:buNone/>
              <a:defRPr sz="900"/>
            </a:lvl8pPr>
            <a:lvl9pPr marL="36522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6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9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3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F93-E4AB-4659-AC65-648A6F271B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6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7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0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3073" indent="0">
              <a:buNone/>
              <a:defRPr sz="1800" b="1"/>
            </a:lvl3pPr>
            <a:lvl4pPr marL="1369594" indent="0">
              <a:buNone/>
              <a:defRPr sz="1600" b="1"/>
            </a:lvl4pPr>
            <a:lvl5pPr marL="1826144" indent="0">
              <a:buNone/>
              <a:defRPr sz="1600" b="1"/>
            </a:lvl5pPr>
            <a:lvl6pPr marL="2282637" indent="0">
              <a:buNone/>
              <a:defRPr sz="1600" b="1"/>
            </a:lvl6pPr>
            <a:lvl7pPr marL="2739131" indent="0">
              <a:buNone/>
              <a:defRPr sz="1600" b="1"/>
            </a:lvl7pPr>
            <a:lvl8pPr marL="3195680" indent="0">
              <a:buNone/>
              <a:defRPr sz="1600" b="1"/>
            </a:lvl8pPr>
            <a:lvl9pPr marL="36522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3073" indent="0">
              <a:buNone/>
              <a:defRPr sz="1800" b="1"/>
            </a:lvl3pPr>
            <a:lvl4pPr marL="1369594" indent="0">
              <a:buNone/>
              <a:defRPr sz="1600" b="1"/>
            </a:lvl4pPr>
            <a:lvl5pPr marL="1826144" indent="0">
              <a:buNone/>
              <a:defRPr sz="1600" b="1"/>
            </a:lvl5pPr>
            <a:lvl6pPr marL="2282637" indent="0">
              <a:buNone/>
              <a:defRPr sz="1600" b="1"/>
            </a:lvl6pPr>
            <a:lvl7pPr marL="2739131" indent="0">
              <a:buNone/>
              <a:defRPr sz="1600" b="1"/>
            </a:lvl7pPr>
            <a:lvl8pPr marL="3195680" indent="0">
              <a:buNone/>
              <a:defRPr sz="1600" b="1"/>
            </a:lvl8pPr>
            <a:lvl9pPr marL="36522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8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0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4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3073" indent="0">
              <a:buNone/>
              <a:defRPr sz="1000"/>
            </a:lvl3pPr>
            <a:lvl4pPr marL="1369594" indent="0">
              <a:buNone/>
              <a:defRPr sz="900"/>
            </a:lvl4pPr>
            <a:lvl5pPr marL="1826144" indent="0">
              <a:buNone/>
              <a:defRPr sz="900"/>
            </a:lvl5pPr>
            <a:lvl6pPr marL="2282637" indent="0">
              <a:buNone/>
              <a:defRPr sz="900"/>
            </a:lvl6pPr>
            <a:lvl7pPr marL="2739131" indent="0">
              <a:buNone/>
              <a:defRPr sz="900"/>
            </a:lvl7pPr>
            <a:lvl8pPr marL="3195680" indent="0">
              <a:buNone/>
              <a:defRPr sz="900"/>
            </a:lvl8pPr>
            <a:lvl9pPr marL="36522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4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3073" indent="0">
              <a:buNone/>
              <a:defRPr sz="2400"/>
            </a:lvl3pPr>
            <a:lvl4pPr marL="1369594" indent="0">
              <a:buNone/>
              <a:defRPr sz="2000"/>
            </a:lvl4pPr>
            <a:lvl5pPr marL="1826144" indent="0">
              <a:buNone/>
              <a:defRPr sz="2000"/>
            </a:lvl5pPr>
            <a:lvl6pPr marL="2282637" indent="0">
              <a:buNone/>
              <a:defRPr sz="2000"/>
            </a:lvl6pPr>
            <a:lvl7pPr marL="2739131" indent="0">
              <a:buNone/>
              <a:defRPr sz="2000"/>
            </a:lvl7pPr>
            <a:lvl8pPr marL="3195680" indent="0">
              <a:buNone/>
              <a:defRPr sz="2000"/>
            </a:lvl8pPr>
            <a:lvl9pPr marL="365221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6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3073" indent="0">
              <a:buNone/>
              <a:defRPr sz="1000"/>
            </a:lvl3pPr>
            <a:lvl4pPr marL="1369594" indent="0">
              <a:buNone/>
              <a:defRPr sz="900"/>
            </a:lvl4pPr>
            <a:lvl5pPr marL="1826144" indent="0">
              <a:buNone/>
              <a:defRPr sz="900"/>
            </a:lvl5pPr>
            <a:lvl6pPr marL="2282637" indent="0">
              <a:buNone/>
              <a:defRPr sz="900"/>
            </a:lvl6pPr>
            <a:lvl7pPr marL="2739131" indent="0">
              <a:buNone/>
              <a:defRPr sz="900"/>
            </a:lvl7pPr>
            <a:lvl8pPr marL="3195680" indent="0">
              <a:buNone/>
              <a:defRPr sz="900"/>
            </a:lvl8pPr>
            <a:lvl9pPr marL="36522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1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0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4" indent="0">
              <a:buNone/>
              <a:defRPr sz="2000" b="1"/>
            </a:lvl2pPr>
            <a:lvl3pPr marL="912960" indent="0">
              <a:buNone/>
              <a:defRPr sz="1800" b="1"/>
            </a:lvl3pPr>
            <a:lvl4pPr marL="1369424" indent="0">
              <a:buNone/>
              <a:defRPr sz="1600" b="1"/>
            </a:lvl4pPr>
            <a:lvl5pPr marL="1825919" indent="0">
              <a:buNone/>
              <a:defRPr sz="1600" b="1"/>
            </a:lvl5pPr>
            <a:lvl6pPr marL="2282352" indent="0">
              <a:buNone/>
              <a:defRPr sz="1600" b="1"/>
            </a:lvl6pPr>
            <a:lvl7pPr marL="2738786" indent="0">
              <a:buNone/>
              <a:defRPr sz="1600" b="1"/>
            </a:lvl7pPr>
            <a:lvl8pPr marL="3195280" indent="0">
              <a:buNone/>
              <a:defRPr sz="1600" b="1"/>
            </a:lvl8pPr>
            <a:lvl9pPr marL="365176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4" indent="0">
              <a:buNone/>
              <a:defRPr sz="2000" b="1"/>
            </a:lvl2pPr>
            <a:lvl3pPr marL="912960" indent="0">
              <a:buNone/>
              <a:defRPr sz="1800" b="1"/>
            </a:lvl3pPr>
            <a:lvl4pPr marL="1369424" indent="0">
              <a:buNone/>
              <a:defRPr sz="1600" b="1"/>
            </a:lvl4pPr>
            <a:lvl5pPr marL="1825919" indent="0">
              <a:buNone/>
              <a:defRPr sz="1600" b="1"/>
            </a:lvl5pPr>
            <a:lvl6pPr marL="2282352" indent="0">
              <a:buNone/>
              <a:defRPr sz="1600" b="1"/>
            </a:lvl6pPr>
            <a:lvl7pPr marL="2738786" indent="0">
              <a:buNone/>
              <a:defRPr sz="1600" b="1"/>
            </a:lvl7pPr>
            <a:lvl8pPr marL="3195280" indent="0">
              <a:buNone/>
              <a:defRPr sz="1600" b="1"/>
            </a:lvl8pPr>
            <a:lvl9pPr marL="365176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B813-08EC-41D5-8FD4-C25239DD0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8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7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1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3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3073" indent="0">
              <a:buNone/>
              <a:defRPr sz="1800" b="1"/>
            </a:lvl3pPr>
            <a:lvl4pPr marL="1369594" indent="0">
              <a:buNone/>
              <a:defRPr sz="1600" b="1"/>
            </a:lvl4pPr>
            <a:lvl5pPr marL="1826144" indent="0">
              <a:buNone/>
              <a:defRPr sz="1600" b="1"/>
            </a:lvl5pPr>
            <a:lvl6pPr marL="2282637" indent="0">
              <a:buNone/>
              <a:defRPr sz="1600" b="1"/>
            </a:lvl6pPr>
            <a:lvl7pPr marL="2739131" indent="0">
              <a:buNone/>
              <a:defRPr sz="1600" b="1"/>
            </a:lvl7pPr>
            <a:lvl8pPr marL="3195680" indent="0">
              <a:buNone/>
              <a:defRPr sz="1600" b="1"/>
            </a:lvl8pPr>
            <a:lvl9pPr marL="36522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3073" indent="0">
              <a:buNone/>
              <a:defRPr sz="1800" b="1"/>
            </a:lvl3pPr>
            <a:lvl4pPr marL="1369594" indent="0">
              <a:buNone/>
              <a:defRPr sz="1600" b="1"/>
            </a:lvl4pPr>
            <a:lvl5pPr marL="1826144" indent="0">
              <a:buNone/>
              <a:defRPr sz="1600" b="1"/>
            </a:lvl5pPr>
            <a:lvl6pPr marL="2282637" indent="0">
              <a:buNone/>
              <a:defRPr sz="1600" b="1"/>
            </a:lvl6pPr>
            <a:lvl7pPr marL="2739131" indent="0">
              <a:buNone/>
              <a:defRPr sz="1600" b="1"/>
            </a:lvl7pPr>
            <a:lvl8pPr marL="3195680" indent="0">
              <a:buNone/>
              <a:defRPr sz="1600" b="1"/>
            </a:lvl8pPr>
            <a:lvl9pPr marL="36522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5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9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2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4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3073" indent="0">
              <a:buNone/>
              <a:defRPr sz="1000"/>
            </a:lvl3pPr>
            <a:lvl4pPr marL="1369594" indent="0">
              <a:buNone/>
              <a:defRPr sz="900"/>
            </a:lvl4pPr>
            <a:lvl5pPr marL="1826144" indent="0">
              <a:buNone/>
              <a:defRPr sz="900"/>
            </a:lvl5pPr>
            <a:lvl6pPr marL="2282637" indent="0">
              <a:buNone/>
              <a:defRPr sz="900"/>
            </a:lvl6pPr>
            <a:lvl7pPr marL="2739131" indent="0">
              <a:buNone/>
              <a:defRPr sz="900"/>
            </a:lvl7pPr>
            <a:lvl8pPr marL="3195680" indent="0">
              <a:buNone/>
              <a:defRPr sz="900"/>
            </a:lvl8pPr>
            <a:lvl9pPr marL="36522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3073" indent="0">
              <a:buNone/>
              <a:defRPr sz="2400"/>
            </a:lvl3pPr>
            <a:lvl4pPr marL="1369594" indent="0">
              <a:buNone/>
              <a:defRPr sz="2000"/>
            </a:lvl4pPr>
            <a:lvl5pPr marL="1826144" indent="0">
              <a:buNone/>
              <a:defRPr sz="2000"/>
            </a:lvl5pPr>
            <a:lvl6pPr marL="2282637" indent="0">
              <a:buNone/>
              <a:defRPr sz="2000"/>
            </a:lvl6pPr>
            <a:lvl7pPr marL="2739131" indent="0">
              <a:buNone/>
              <a:defRPr sz="2000"/>
            </a:lvl7pPr>
            <a:lvl8pPr marL="3195680" indent="0">
              <a:buNone/>
              <a:defRPr sz="2000"/>
            </a:lvl8pPr>
            <a:lvl9pPr marL="365221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6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3073" indent="0">
              <a:buNone/>
              <a:defRPr sz="1000"/>
            </a:lvl3pPr>
            <a:lvl4pPr marL="1369594" indent="0">
              <a:buNone/>
              <a:defRPr sz="900"/>
            </a:lvl4pPr>
            <a:lvl5pPr marL="1826144" indent="0">
              <a:buNone/>
              <a:defRPr sz="900"/>
            </a:lvl5pPr>
            <a:lvl6pPr marL="2282637" indent="0">
              <a:buNone/>
              <a:defRPr sz="900"/>
            </a:lvl6pPr>
            <a:lvl7pPr marL="2739131" indent="0">
              <a:buNone/>
              <a:defRPr sz="900"/>
            </a:lvl7pPr>
            <a:lvl8pPr marL="3195680" indent="0">
              <a:buNone/>
              <a:defRPr sz="900"/>
            </a:lvl8pPr>
            <a:lvl9pPr marL="36522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6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4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ADF-1800-4B94-9177-FE28D7E962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219" y="1213837"/>
            <a:ext cx="7372350" cy="28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484" tIns="68484" rIns="68484" bIns="68484" anchor="ctr" anchorCtr="0">
            <a:noAutofit/>
          </a:bodyPr>
          <a:lstStyle/>
          <a:p>
            <a:pPr algn="ctr" defTabSz="91314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65731" y="1645181"/>
            <a:ext cx="6903450" cy="922950"/>
          </a:xfrm>
          <a:prstGeom prst="rect">
            <a:avLst/>
          </a:prstGeom>
        </p:spPr>
        <p:txBody>
          <a:bodyPr spcFirstLastPara="1" wrap="square" lIns="91313" tIns="91313" rIns="91313" bIns="9131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5731" y="3372076"/>
            <a:ext cx="6903450" cy="538425"/>
          </a:xfrm>
          <a:prstGeom prst="rect">
            <a:avLst/>
          </a:prstGeom>
        </p:spPr>
        <p:txBody>
          <a:bodyPr spcFirstLastPara="1" wrap="square" lIns="91313" tIns="91313" rIns="91313" bIns="9131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4" tIns="34274" rIns="68484" bIns="34274" anchor="ctr" anchorCtr="0">
            <a:noAutofit/>
          </a:bodyPr>
          <a:lstStyle/>
          <a:p>
            <a:pPr defTabSz="913140">
              <a:buClr>
                <a:srgbClr val="000000"/>
              </a:buClr>
              <a:buFont typeface="Arial"/>
              <a:buNone/>
            </a:pPr>
            <a:endParaRPr sz="9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1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pups">
  <p:cSld name="Popup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797093" y="456599"/>
            <a:ext cx="7549875" cy="42302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484" tIns="34274" rIns="68484" bIns="34274" anchor="ctr" anchorCtr="0">
            <a:noAutofit/>
          </a:bodyPr>
          <a:lstStyle/>
          <a:p>
            <a:pPr algn="ctr" defTabSz="91314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8484" tIns="34274" rIns="68484" bIns="34274" anchor="ctr" anchorCtr="0">
            <a:noAutofit/>
          </a:bodyPr>
          <a:lstStyle/>
          <a:p>
            <a:pPr algn="ctr" defTabSz="91314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77046" y="1017344"/>
            <a:ext cx="8656425" cy="3092850"/>
          </a:xfrm>
          <a:prstGeom prst="roundRect">
            <a:avLst>
              <a:gd name="adj" fmla="val 168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484" tIns="34274" rIns="68484" bIns="34274" anchor="ctr" anchorCtr="0">
            <a:noAutofit/>
          </a:bodyPr>
          <a:lstStyle/>
          <a:p>
            <a:pPr defTabSz="91314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s. We can build these lessons together and I am happy to model, co-teach, observe, and/or provide feedback to help you succeed!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314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8381" y="1430870"/>
            <a:ext cx="7372125" cy="572625"/>
          </a:xfrm>
          <a:prstGeom prst="rect">
            <a:avLst/>
          </a:prstGeom>
        </p:spPr>
        <p:txBody>
          <a:bodyPr spcFirstLastPara="1" wrap="square" lIns="91313" tIns="91313" rIns="91313" bIns="91313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968513" y="2003495"/>
            <a:ext cx="7372125" cy="1756125"/>
          </a:xfrm>
          <a:prstGeom prst="rect">
            <a:avLst/>
          </a:prstGeom>
        </p:spPr>
        <p:txBody>
          <a:bodyPr spcFirstLastPara="1" wrap="square" lIns="91313" tIns="91313" rIns="91313" bIns="91313" anchor="t" anchorCtr="0">
            <a:noAutofit/>
          </a:bodyPr>
          <a:lstStyle>
            <a:lvl1pPr marL="342398" lvl="0" indent="-247314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4848" lvl="1" indent="-247314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2pPr>
            <a:lvl3pPr marL="1027272" lvl="2" indent="-247314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3pPr>
            <a:lvl4pPr marL="1369696" lvl="3" indent="-247314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4pPr>
            <a:lvl5pPr marL="1712147" lvl="4" indent="-247314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5pPr>
            <a:lvl6pPr marL="2054543" lvl="5" indent="-247314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6pPr>
            <a:lvl7pPr marL="2396940" lvl="6" indent="-247314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7pPr>
            <a:lvl8pPr marL="2739338" lvl="7" indent="-247314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8pPr>
            <a:lvl9pPr marL="3081788" lvl="8" indent="-247314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63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219" y="1213837"/>
            <a:ext cx="7372350" cy="28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492" tIns="68492" rIns="68492" bIns="68492" anchor="ctr" anchorCtr="0">
            <a:noAutofit/>
          </a:bodyPr>
          <a:lstStyle/>
          <a:p>
            <a:pPr algn="ctr" defTabSz="913253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65731" y="1645181"/>
            <a:ext cx="6903450" cy="922950"/>
          </a:xfrm>
          <a:prstGeom prst="rect">
            <a:avLst/>
          </a:prstGeom>
        </p:spPr>
        <p:txBody>
          <a:bodyPr spcFirstLastPara="1" wrap="square" lIns="91323" tIns="91323" rIns="91323" bIns="913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5731" y="3372076"/>
            <a:ext cx="6903450" cy="538425"/>
          </a:xfrm>
          <a:prstGeom prst="rect">
            <a:avLst/>
          </a:prstGeom>
        </p:spPr>
        <p:txBody>
          <a:bodyPr spcFirstLastPara="1" wrap="square" lIns="91323" tIns="91323" rIns="91323" bIns="913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92" tIns="34274" rIns="68492" bIns="34274" anchor="ctr" anchorCtr="0">
            <a:noAutofit/>
          </a:bodyPr>
          <a:lstStyle/>
          <a:p>
            <a:pPr defTabSz="913253">
              <a:buClr>
                <a:srgbClr val="000000"/>
              </a:buClr>
              <a:buFont typeface="Arial"/>
              <a:buNone/>
            </a:pPr>
            <a:endParaRPr sz="9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55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pups">
  <p:cSld name="Popup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797093" y="456599"/>
            <a:ext cx="7549875" cy="42302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492" tIns="34274" rIns="68492" bIns="34274" anchor="ctr" anchorCtr="0">
            <a:noAutofit/>
          </a:bodyPr>
          <a:lstStyle/>
          <a:p>
            <a:pPr algn="ctr" defTabSz="913253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8492" tIns="34274" rIns="68492" bIns="34274" anchor="ctr" anchorCtr="0">
            <a:noAutofit/>
          </a:bodyPr>
          <a:lstStyle/>
          <a:p>
            <a:pPr algn="ctr" defTabSz="913253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77046" y="1017344"/>
            <a:ext cx="8656425" cy="3092850"/>
          </a:xfrm>
          <a:prstGeom prst="roundRect">
            <a:avLst>
              <a:gd name="adj" fmla="val 168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492" tIns="34274" rIns="68492" bIns="34274" anchor="ctr" anchorCtr="0">
            <a:noAutofit/>
          </a:bodyPr>
          <a:lstStyle/>
          <a:p>
            <a:pPr defTabSz="913253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s. We can build these lessons together and I am happy to model, co-teach, observe, and/or provide feedback to help you succeed!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3253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8381" y="1430870"/>
            <a:ext cx="7372125" cy="572625"/>
          </a:xfrm>
          <a:prstGeom prst="rect">
            <a:avLst/>
          </a:prstGeom>
        </p:spPr>
        <p:txBody>
          <a:bodyPr spcFirstLastPara="1" wrap="square" lIns="91323" tIns="91323" rIns="91323" bIns="91323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968513" y="2003495"/>
            <a:ext cx="7372125" cy="1756125"/>
          </a:xfrm>
          <a:prstGeom prst="rect">
            <a:avLst/>
          </a:prstGeom>
        </p:spPr>
        <p:txBody>
          <a:bodyPr spcFirstLastPara="1" wrap="square" lIns="91323" tIns="91323" rIns="91323" bIns="91323" anchor="t" anchorCtr="0">
            <a:noAutofit/>
          </a:bodyPr>
          <a:lstStyle>
            <a:lvl1pPr marL="342443" lvl="0" indent="-247344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4933" lvl="1" indent="-247344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2pPr>
            <a:lvl3pPr marL="1027400" lvl="2" indent="-247344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3pPr>
            <a:lvl4pPr marL="1369866" lvl="3" indent="-247344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4pPr>
            <a:lvl5pPr marL="1712357" lvl="4" indent="-247344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5pPr>
            <a:lvl6pPr marL="2054798" lvl="5" indent="-247344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6pPr>
            <a:lvl7pPr marL="2397240" lvl="6" indent="-247344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7pPr>
            <a:lvl8pPr marL="2739683" lvl="7" indent="-247344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8pPr>
            <a:lvl9pPr marL="3082173" lvl="8" indent="-247344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65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219" y="1213837"/>
            <a:ext cx="7372350" cy="28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01" tIns="68501" rIns="68501" bIns="68501" anchor="ctr" anchorCtr="0">
            <a:noAutofit/>
          </a:bodyPr>
          <a:lstStyle/>
          <a:p>
            <a:pPr algn="ctr" defTabSz="913388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65731" y="1645181"/>
            <a:ext cx="6903450" cy="922950"/>
          </a:xfrm>
          <a:prstGeom prst="rect">
            <a:avLst/>
          </a:prstGeom>
        </p:spPr>
        <p:txBody>
          <a:bodyPr spcFirstLastPara="1" wrap="square" lIns="91335" tIns="91335" rIns="91335" bIns="9133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5731" y="3372076"/>
            <a:ext cx="6903450" cy="538425"/>
          </a:xfrm>
          <a:prstGeom prst="rect">
            <a:avLst/>
          </a:prstGeom>
        </p:spPr>
        <p:txBody>
          <a:bodyPr spcFirstLastPara="1" wrap="square" lIns="91335" tIns="91335" rIns="91335" bIns="9133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1" tIns="34274" rIns="68501" bIns="34274" anchor="ctr" anchorCtr="0">
            <a:noAutofit/>
          </a:bodyPr>
          <a:lstStyle/>
          <a:p>
            <a:pPr defTabSz="913388">
              <a:buClr>
                <a:srgbClr val="000000"/>
              </a:buClr>
              <a:buFont typeface="Arial"/>
              <a:buNone/>
            </a:pPr>
            <a:endParaRPr sz="9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80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pups">
  <p:cSld name="Popup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797093" y="456599"/>
            <a:ext cx="7549875" cy="42302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01" tIns="34274" rIns="68501" bIns="34274" anchor="ctr" anchorCtr="0">
            <a:noAutofit/>
          </a:bodyPr>
          <a:lstStyle/>
          <a:p>
            <a:pPr algn="ctr" defTabSz="913388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8501" tIns="34274" rIns="68501" bIns="34274" anchor="ctr" anchorCtr="0">
            <a:noAutofit/>
          </a:bodyPr>
          <a:lstStyle/>
          <a:p>
            <a:pPr algn="ctr" defTabSz="913388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77046" y="1017344"/>
            <a:ext cx="8656425" cy="3092850"/>
          </a:xfrm>
          <a:prstGeom prst="roundRect">
            <a:avLst>
              <a:gd name="adj" fmla="val 168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01" tIns="34274" rIns="68501" bIns="34274" anchor="ctr" anchorCtr="0">
            <a:noAutofit/>
          </a:bodyPr>
          <a:lstStyle/>
          <a:p>
            <a:pPr defTabSz="913388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s. We can build these lessons together and I am happy to model, co-teach, observe, and/or provide feedback to help you succeed!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3388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8381" y="1430870"/>
            <a:ext cx="7372125" cy="572625"/>
          </a:xfrm>
          <a:prstGeom prst="rect">
            <a:avLst/>
          </a:prstGeom>
        </p:spPr>
        <p:txBody>
          <a:bodyPr spcFirstLastPara="1" wrap="square" lIns="91335" tIns="91335" rIns="91335" bIns="9133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968513" y="2003495"/>
            <a:ext cx="7372125" cy="1756125"/>
          </a:xfrm>
          <a:prstGeom prst="rect">
            <a:avLst/>
          </a:prstGeom>
        </p:spPr>
        <p:txBody>
          <a:bodyPr spcFirstLastPara="1" wrap="square" lIns="91335" tIns="91335" rIns="91335" bIns="91335" anchor="t" anchorCtr="0">
            <a:noAutofit/>
          </a:bodyPr>
          <a:lstStyle>
            <a:lvl1pPr marL="342497" lvl="0" indent="-24738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5035" lvl="1" indent="-24738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2pPr>
            <a:lvl3pPr marL="1027553" lvl="2" indent="-24738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3pPr>
            <a:lvl4pPr marL="1370070" lvl="3" indent="-24738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4pPr>
            <a:lvl5pPr marL="1712609" lvl="4" indent="-24738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5pPr>
            <a:lvl6pPr marL="2055104" lvl="5" indent="-24738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6pPr>
            <a:lvl7pPr marL="2397600" lvl="6" indent="-24738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7pPr>
            <a:lvl8pPr marL="2740097" lvl="7" indent="-24738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8pPr>
            <a:lvl9pPr marL="3082635" lvl="8" indent="-24738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59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7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2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9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8C69-2340-4FCC-92D3-3BF64D02F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2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8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5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0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62" indent="0">
              <a:buNone/>
              <a:defRPr sz="2800"/>
            </a:lvl2pPr>
            <a:lvl3pPr marL="913388" indent="0">
              <a:buNone/>
              <a:defRPr sz="2400"/>
            </a:lvl3pPr>
            <a:lvl4pPr marL="1370070" indent="0">
              <a:buNone/>
              <a:defRPr sz="2000"/>
            </a:lvl4pPr>
            <a:lvl5pPr marL="1826774" indent="0">
              <a:buNone/>
              <a:defRPr sz="2000"/>
            </a:lvl5pPr>
            <a:lvl6pPr marL="2283435" indent="0">
              <a:buNone/>
              <a:defRPr sz="2000"/>
            </a:lvl6pPr>
            <a:lvl7pPr marL="2740097" indent="0">
              <a:buNone/>
              <a:defRPr sz="2000"/>
            </a:lvl7pPr>
            <a:lvl8pPr marL="3196800" indent="0">
              <a:buNone/>
              <a:defRPr sz="2000"/>
            </a:lvl8pPr>
            <a:lvl9pPr marL="36534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9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0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3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219" y="1213837"/>
            <a:ext cx="7372350" cy="28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31" tIns="68531" rIns="68531" bIns="68531" anchor="ctr" anchorCtr="0">
            <a:noAutofit/>
          </a:bodyPr>
          <a:lstStyle/>
          <a:p>
            <a:pPr algn="ctr" defTabSz="913838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65731" y="1645181"/>
            <a:ext cx="6903450" cy="922950"/>
          </a:xfrm>
          <a:prstGeom prst="rect">
            <a:avLst/>
          </a:prstGeom>
        </p:spPr>
        <p:txBody>
          <a:bodyPr spcFirstLastPara="1" wrap="square" lIns="91375" tIns="91375" rIns="91375" bIns="913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5731" y="3372076"/>
            <a:ext cx="6903450" cy="538425"/>
          </a:xfrm>
          <a:prstGeom prst="rect">
            <a:avLst/>
          </a:prstGeom>
        </p:spPr>
        <p:txBody>
          <a:bodyPr spcFirstLastPara="1" wrap="square" lIns="91375" tIns="91375" rIns="91375" bIns="913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/>
          <a:p>
            <a:pPr defTabSz="913838">
              <a:buClr>
                <a:srgbClr val="000000"/>
              </a:buClr>
              <a:buFont typeface="Arial"/>
              <a:buNone/>
            </a:pPr>
            <a:endParaRPr sz="9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39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pups">
  <p:cSld name="Popup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797093" y="456599"/>
            <a:ext cx="7549875" cy="42302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31" tIns="34274" rIns="68531" bIns="34274" anchor="ctr" anchorCtr="0">
            <a:noAutofit/>
          </a:bodyPr>
          <a:lstStyle/>
          <a:p>
            <a:pPr algn="ctr" defTabSz="913838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8531" tIns="34274" rIns="68531" bIns="34274" anchor="ctr" anchorCtr="0">
            <a:noAutofit/>
          </a:bodyPr>
          <a:lstStyle/>
          <a:p>
            <a:pPr algn="ctr" defTabSz="913838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77046" y="1017344"/>
            <a:ext cx="8656425" cy="3092850"/>
          </a:xfrm>
          <a:prstGeom prst="roundRect">
            <a:avLst>
              <a:gd name="adj" fmla="val 168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31" tIns="34274" rIns="68531" bIns="34274" anchor="ctr" anchorCtr="0">
            <a:noAutofit/>
          </a:bodyPr>
          <a:lstStyle/>
          <a:p>
            <a:pPr defTabSz="913838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s. We can build these lessons together and I am happy to model, co-teach, observe, and/or provide feedback to help you succeed!</a:t>
            </a:r>
            <a:endParaRPr sz="11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3838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8381" y="1430870"/>
            <a:ext cx="7372125" cy="572625"/>
          </a:xfrm>
          <a:prstGeom prst="rect">
            <a:avLst/>
          </a:prstGeom>
        </p:spPr>
        <p:txBody>
          <a:bodyPr spcFirstLastPara="1" wrap="square" lIns="91375" tIns="91375" rIns="91375" bIns="9137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968513" y="2003495"/>
            <a:ext cx="7372125" cy="1756125"/>
          </a:xfrm>
          <a:prstGeom prst="rect">
            <a:avLst/>
          </a:prstGeom>
        </p:spPr>
        <p:txBody>
          <a:bodyPr spcFirstLastPara="1" wrap="square" lIns="91375" tIns="91375" rIns="91375" bIns="91375" anchor="t" anchorCtr="0">
            <a:noAutofit/>
          </a:bodyPr>
          <a:lstStyle>
            <a:lvl1pPr marL="342677" lvl="0" indent="-2475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5375" lvl="1" indent="-24750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2pPr>
            <a:lvl3pPr marL="1028063" lvl="2" indent="-24750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3pPr>
            <a:lvl4pPr marL="1370750" lvl="3" indent="-24750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4pPr>
            <a:lvl5pPr marL="1713449" lvl="4" indent="-24750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5pPr>
            <a:lvl6pPr marL="2056124" lvl="5" indent="-24750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/>
            </a:lvl6pPr>
            <a:lvl7pPr marL="2398800" lvl="6" indent="-24750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/>
            </a:lvl7pPr>
            <a:lvl8pPr marL="2741477" lvl="7" indent="-24750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/>
            </a:lvl8pPr>
            <a:lvl9pPr marL="3084175" lvl="8" indent="-24750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94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5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6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434" indent="0">
              <a:buNone/>
              <a:defRPr sz="1200"/>
            </a:lvl2pPr>
            <a:lvl3pPr marL="912960" indent="0">
              <a:buNone/>
              <a:defRPr sz="1000"/>
            </a:lvl3pPr>
            <a:lvl4pPr marL="1369424" indent="0">
              <a:buNone/>
              <a:defRPr sz="900"/>
            </a:lvl4pPr>
            <a:lvl5pPr marL="1825919" indent="0">
              <a:buNone/>
              <a:defRPr sz="900"/>
            </a:lvl5pPr>
            <a:lvl6pPr marL="2282352" indent="0">
              <a:buNone/>
              <a:defRPr sz="900"/>
            </a:lvl6pPr>
            <a:lvl7pPr marL="2738786" indent="0">
              <a:buNone/>
              <a:defRPr sz="900"/>
            </a:lvl7pPr>
            <a:lvl8pPr marL="3195280" indent="0">
              <a:buNone/>
              <a:defRPr sz="900"/>
            </a:lvl8pPr>
            <a:lvl9pPr marL="365176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0836-B4CB-42AC-AFD3-174ED6AC8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9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4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7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5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38" indent="0">
              <a:buNone/>
              <a:defRPr sz="2400"/>
            </a:lvl3pPr>
            <a:lvl4pPr marL="1370750" indent="0">
              <a:buNone/>
              <a:defRPr sz="2000"/>
            </a:lvl4pPr>
            <a:lvl5pPr marL="1827674" indent="0">
              <a:buNone/>
              <a:defRPr sz="2000"/>
            </a:lvl5pPr>
            <a:lvl6pPr marL="2284575" indent="0">
              <a:buNone/>
              <a:defRPr sz="2000"/>
            </a:lvl6pPr>
            <a:lvl7pPr marL="2741477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7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3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0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76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7" tIns="91267" rIns="91267" bIns="91267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073E87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 dirty="0">
              <a:solidFill>
                <a:srgbClr val="073E87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509513" y="4648886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50" tIns="68450" rIns="68450" bIns="684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189588" y="662418"/>
            <a:ext cx="6796125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7" tIns="91267" rIns="91267" bIns="9126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189588" y="1312967"/>
            <a:ext cx="6796125" cy="31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7" tIns="91267" rIns="91267" bIns="91267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302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9410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3" tIns="91323" rIns="91323" bIns="91323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3253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73E87"/>
                </a:solidFill>
                <a:cs typeface="Arial"/>
                <a:sym typeface="Arial"/>
              </a:rPr>
              <a:pPr defTabSz="913253">
                <a:buClr>
                  <a:srgbClr val="000000"/>
                </a:buClr>
              </a:pPr>
              <a:t>‹#›</a:t>
            </a:fld>
            <a:endParaRPr lang="en" kern="0" dirty="0">
              <a:solidFill>
                <a:srgbClr val="073E87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509513" y="4648877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92" tIns="68492" rIns="68492" bIns="68492" anchor="t" anchorCtr="0">
            <a:noAutofit/>
          </a:bodyPr>
          <a:lstStyle/>
          <a:p>
            <a:pPr defTabSz="913253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189577" y="662418"/>
            <a:ext cx="6796125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3" tIns="91323" rIns="91323" bIns="913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189577" y="1312967"/>
            <a:ext cx="6796125" cy="31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3" tIns="91323" rIns="91323" bIns="91323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302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770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5" tIns="91335" rIns="91335" bIns="9133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3388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73E87"/>
                </a:solidFill>
                <a:cs typeface="Arial"/>
                <a:sym typeface="Arial"/>
              </a:rPr>
              <a:pPr defTabSz="913388">
                <a:buClr>
                  <a:srgbClr val="000000"/>
                </a:buClr>
              </a:pPr>
              <a:t>‹#›</a:t>
            </a:fld>
            <a:endParaRPr lang="en" kern="0" dirty="0">
              <a:solidFill>
                <a:srgbClr val="073E87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509513" y="4648877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1" tIns="68501" rIns="68501" bIns="68501" anchor="t" anchorCtr="0">
            <a:noAutofit/>
          </a:bodyPr>
          <a:lstStyle/>
          <a:p>
            <a:pPr defTabSz="913388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189577" y="662418"/>
            <a:ext cx="6796125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5" tIns="91335" rIns="91335" bIns="9133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189577" y="1312967"/>
            <a:ext cx="6796125" cy="31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5" tIns="91335" rIns="91335" bIns="9133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302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097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88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8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3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3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7" indent="-342497" algn="l" defTabSz="913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5" algn="l" defTabSz="913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8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00" indent="-228330" algn="l" defTabSz="913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4" indent="-228330" algn="l" defTabSz="913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6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0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3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3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2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8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5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0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1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3838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73E87"/>
                </a:solidFill>
                <a:cs typeface="Arial"/>
                <a:sym typeface="Arial"/>
              </a:rPr>
              <a:pPr defTabSz="913838">
                <a:buClr>
                  <a:srgbClr val="000000"/>
                </a:buClr>
              </a:pPr>
              <a:t>‹#›</a:t>
            </a:fld>
            <a:endParaRPr lang="en" kern="0" dirty="0">
              <a:solidFill>
                <a:srgbClr val="073E87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509513" y="4648877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1" tIns="68531" rIns="68531" bIns="68531" anchor="t" anchorCtr="0">
            <a:noAutofit/>
          </a:bodyPr>
          <a:lstStyle/>
          <a:p>
            <a:pPr defTabSz="913838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189577" y="662418"/>
            <a:ext cx="6796125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189577" y="1312967"/>
            <a:ext cx="6796125" cy="31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302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556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838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8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38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7" indent="-342677" algn="l" defTabSz="9138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9" indent="-285575" algn="l" defTabSz="9138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8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0" indent="-228450" algn="l" defTabSz="9138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4" indent="-228450" algn="l" defTabSz="9138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25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0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3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5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838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8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1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38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7" indent="-342677" algn="l" defTabSz="9138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9" indent="-285575" algn="l" defTabSz="9138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8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0" indent="-228450" algn="l" defTabSz="9138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4" indent="-228450" algn="l" defTabSz="9138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25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0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3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5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838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8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38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7" indent="-342677" algn="l" defTabSz="9138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9" indent="-285575" algn="l" defTabSz="9138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8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0" indent="-228450" algn="l" defTabSz="9138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4" indent="-228450" algn="l" defTabSz="9138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25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0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3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5" indent="-228450" algn="l" defTabSz="913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ECEA2234-3581-4335-8C6E-8845A8A745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562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56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5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85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9140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defTabSz="9140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2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6" algn="l" defTabSz="9140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85" indent="-228516" algn="l" defTabSz="9140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3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2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5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85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9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9140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defTabSz="9140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2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6" algn="l" defTabSz="9140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85" indent="-228516" algn="l" defTabSz="9140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3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2" indent="-228516" algn="l" defTabSz="9140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486" tIns="34289" rIns="68486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486" tIns="34289" rIns="68486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486" tIns="34289" rIns="68486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29"/>
            <a:fld id="{ECEA2234-3581-4335-8C6E-8845A8A745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729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486" tIns="34289" rIns="68486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486" tIns="34289" rIns="68486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29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7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7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29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6" indent="-342326" algn="l" defTabSz="9129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7" indent="-285302" algn="l" defTabSz="9129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7" indent="-228216" algn="l" defTabSz="9129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16" algn="l" defTabSz="9129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35" indent="-228216" algn="l" defTabSz="9129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68" indent="-228216" algn="l" defTabSz="912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64" indent="-228216" algn="l" defTabSz="912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29" indent="-228216" algn="l" defTabSz="912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92" indent="-228216" algn="l" defTabSz="912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4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0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4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19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52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86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0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62" algn="l" defTabSz="912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EA2234-3581-4335-8C6E-8845A8A745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489" tIns="34289" rIns="6848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489" tIns="34289" rIns="6848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489" tIns="34289" rIns="6848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3"/>
            <a:fld id="{ECEA2234-3581-4335-8C6E-8845A8A745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763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489" tIns="34289" rIns="6848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489" tIns="34289" rIns="6848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7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30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4" indent="-342344" algn="l" defTabSz="9130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33" indent="-285316" algn="l" defTabSz="9130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34" indent="-228228" algn="l" defTabSz="9130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20" indent="-228228" algn="l" defTabSz="9130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37" indent="-228228" algn="l" defTabSz="9130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94" indent="-228228" algn="l" defTabSz="913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12" indent="-228228" algn="l" defTabSz="913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700" indent="-228228" algn="l" defTabSz="913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86" indent="-228228" algn="l" defTabSz="913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8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5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92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9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66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24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40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44" algn="l" defTabSz="913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18" tIns="45659" rIns="91318" bIns="4565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8" tIns="45659" rIns="91318" bIns="4565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18" tIns="45659" rIns="91318" bIns="4565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28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28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18" tIns="45659" rIns="91318" bIns="4565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18" tIns="45659" rIns="91318" bIns="4565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2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30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3" indent="-342353" algn="l" defTabSz="91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1" indent="-285323" algn="l" defTabSz="9130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62" indent="-228234" algn="l" defTabSz="91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60" indent="-228234" algn="l" defTabSz="9130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88" indent="-228234" algn="l" defTabSz="9130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57" indent="-228234" algn="l" defTabSz="91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86" indent="-228234" algn="l" defTabSz="91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785" indent="-228234" algn="l" defTabSz="91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283" indent="-228234" algn="l" defTabSz="91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0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8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26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54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23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93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20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35" algn="l" defTabSz="9130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76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3073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73E87"/>
                </a:solidFill>
                <a:cs typeface="Arial"/>
                <a:sym typeface="Arial"/>
              </a:rPr>
              <a:pPr defTabSz="913073">
                <a:buClr>
                  <a:srgbClr val="000000"/>
                </a:buClr>
              </a:pPr>
              <a:t>‹#›</a:t>
            </a:fld>
            <a:endParaRPr lang="en" kern="0" dirty="0">
              <a:solidFill>
                <a:srgbClr val="073E87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509513" y="4648883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0" tIns="68480" rIns="68480" bIns="68480" anchor="t" anchorCtr="0">
            <a:noAutofit/>
          </a:bodyPr>
          <a:lstStyle/>
          <a:p>
            <a:pPr defTabSz="913073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189588" y="662418"/>
            <a:ext cx="6796125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7" tIns="91307" rIns="91307" bIns="9130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189588" y="1312967"/>
            <a:ext cx="6796125" cy="31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7" tIns="91307" rIns="91307" bIns="91307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302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557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22" tIns="45661" rIns="91322" bIns="45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22" tIns="45661" rIns="91322" bIns="456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73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2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30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1" indent="-342371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87" indent="-285337" algn="l" defTabSz="9130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0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90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34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6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77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3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7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1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80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17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22" tIns="45661" rIns="91322" bIns="45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22" tIns="45661" rIns="91322" bIns="456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fld id="{70E94EB7-3C32-49A8-828E-FAAB02F1E2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73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fld id="{37C119FF-5CCB-4231-A483-646AF0171C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30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1" indent="-342371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87" indent="-285337" algn="l" defTabSz="9130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0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90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34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6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77" indent="-228246" algn="l" defTabSz="9130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3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7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1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80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17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22" tIns="45661" rIns="91322" bIns="45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22" tIns="45661" rIns="91322" bIns="456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73"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22" tIns="45661" rIns="91322" bIns="4566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7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30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1" indent="-342371" algn="l" defTabSz="9130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87" indent="-285337" algn="l" defTabSz="9130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46" algn="l" defTabSz="9130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0" indent="-228246" algn="l" defTabSz="9130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90" indent="-228246" algn="l" defTabSz="9130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46" algn="l" defTabSz="9130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34" indent="-228246" algn="l" defTabSz="9130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6" indent="-228246" algn="l" defTabSz="9130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77" indent="-228246" algn="l" defTabSz="9130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3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4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7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1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80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17" algn="l" defTabSz="9130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314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73E87"/>
                </a:solidFill>
                <a:cs typeface="Arial"/>
                <a:sym typeface="Arial"/>
              </a:rPr>
              <a:pPr defTabSz="913140">
                <a:buClr>
                  <a:srgbClr val="000000"/>
                </a:buClr>
              </a:pPr>
              <a:t>‹#›</a:t>
            </a:fld>
            <a:endParaRPr lang="en" kern="0" dirty="0">
              <a:solidFill>
                <a:srgbClr val="073E87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509513" y="4648877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4" tIns="68484" rIns="68484" bIns="68484" anchor="t" anchorCtr="0">
            <a:noAutofit/>
          </a:bodyPr>
          <a:lstStyle/>
          <a:p>
            <a:pPr defTabSz="913140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189577" y="662418"/>
            <a:ext cx="6796125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189577" y="1312967"/>
            <a:ext cx="6796125" cy="31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302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594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vk.com/topic-71590517_33814121" TargetMode="External"/><Relationship Id="rId5" Type="http://schemas.openxmlformats.org/officeDocument/2006/relationships/hyperlink" Target="http://monlib.ru/" TargetMode="External"/><Relationship Id="rId4" Type="http://schemas.openxmlformats.org/officeDocument/2006/relationships/hyperlink" Target="http://krai.monlib.ru/question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0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subTitle" idx="1"/>
          </p:nvPr>
        </p:nvSpPr>
        <p:spPr>
          <a:xfrm>
            <a:off x="192881" y="3138043"/>
            <a:ext cx="6903450" cy="350550"/>
          </a:xfrm>
          <a:prstGeom prst="rect">
            <a:avLst/>
          </a:prstGeom>
        </p:spPr>
        <p:txBody>
          <a:bodyPr spcFirstLastPara="1" wrap="square" lIns="91265" tIns="91265" rIns="91265" bIns="91265" anchor="t" anchorCtr="0">
            <a:noAutofit/>
          </a:bodyPr>
          <a:lstStyle/>
          <a:p>
            <a:pPr marL="0" indent="0">
              <a:spcAft>
                <a:spcPts val="1575"/>
              </a:spcAft>
            </a:pPr>
            <a:r>
              <a:rPr lang="ru-RU" sz="2400" dirty="0"/>
              <a:t>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" y="4072025"/>
            <a:ext cx="385763" cy="1071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0" tIns="34289" rIns="68460" bIns="34289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1266" name="Picture 2" descr="Y:\1ОТДЕЛ\Мосеева\ОФОРМЛЕНИЕ\логотип\Лого1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215281"/>
            <a:ext cx="3816425" cy="7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46" y="1176263"/>
            <a:ext cx="6370065" cy="2039018"/>
          </a:xfrm>
          <a:prstGeom prst="rect">
            <a:avLst/>
          </a:prstGeom>
          <a:noFill/>
        </p:spPr>
        <p:txBody>
          <a:bodyPr wrap="square" lIns="68460" tIns="34289" rIns="68460" bIns="34289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3200" b="1" dirty="0"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Вебинар для специалистов библиотек </a:t>
            </a:r>
            <a:endParaRPr lang="ru-RU" sz="3200" b="1" dirty="0" smtClean="0">
              <a:latin typeface="Century Gothic" panose="020B0502020202020204" pitchFamily="34" charset="0"/>
              <a:ea typeface="+mj-ea"/>
              <a:cs typeface="+mj-cs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3200" b="1" dirty="0" smtClean="0"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Мурманской </a:t>
            </a:r>
            <a:r>
              <a:rPr lang="ru-RU" sz="3200" b="1" dirty="0"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области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«Время считать»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0365" y="4461563"/>
            <a:ext cx="2296633" cy="315469"/>
          </a:xfrm>
          <a:prstGeom prst="rect">
            <a:avLst/>
          </a:prstGeom>
          <a:noFill/>
        </p:spPr>
        <p:txBody>
          <a:bodyPr wrap="square" lIns="68460" tIns="34289" rIns="68460" bIns="34289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600" dirty="0">
                <a:solidFill>
                  <a:prstClr val="black"/>
                </a:solidFill>
                <a:latin typeface="PT Sans" panose="020B0503020203020204" pitchFamily="34" charset="-52"/>
                <a:sym typeface="Arial"/>
              </a:rPr>
              <a:t>Мурманск, 2023</a:t>
            </a:r>
          </a:p>
        </p:txBody>
      </p:sp>
    </p:spTree>
    <p:extLst>
      <p:ext uri="{BB962C8B-B14F-4D97-AF65-F5344CB8AC3E}">
        <p14:creationId xmlns:p14="http://schemas.microsoft.com/office/powerpoint/2010/main" val="129316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52" y="-37396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229600" cy="857250"/>
          </a:xfrm>
        </p:spPr>
        <p:txBody>
          <a:bodyPr>
            <a:normAutofit/>
          </a:bodyPr>
          <a:lstStyle/>
          <a:p>
            <a:pPr algn="l" defTabSz="914400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ОСНОВНЫЕ СПОСОБЫ КОМПЛЕКТОВАНИЯ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6038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Покупка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Подписка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Благотворительное комплектование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Получение книг от читателей взамен утраченных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Обязательный экземпляр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Репродуцирование (оцифровка) печатных документов из фонда библиотеки и по договорам с правообладателями</a:t>
            </a:r>
          </a:p>
          <a:p>
            <a:pPr>
              <a:buFontTx/>
              <a:buChar char="-"/>
            </a:pPr>
            <a:endParaRPr lang="ru-RU" b="1" i="1" dirty="0"/>
          </a:p>
        </p:txBody>
      </p:sp>
      <p:pic>
        <p:nvPicPr>
          <p:cNvPr id="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0" y="4833470"/>
            <a:ext cx="1584176" cy="2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33045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АЛЬТЕРНАТИВНЫЕ ФОРМЫ КОМПЛЕКТОВАНИЯ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71606"/>
            <a:ext cx="8892480" cy="33944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Целенаправленная работа с дарами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Сервис «Комплектуемся вместе» на сайте библиотеки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Совместное участие в проектах с издательствами </a:t>
            </a:r>
            <a:endParaRPr lang="ru-RU" sz="2400" dirty="0" smtClean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  и </a:t>
            </a: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фирмами</a:t>
            </a:r>
          </a:p>
        </p:txBody>
      </p:sp>
      <p:pic>
        <p:nvPicPr>
          <p:cNvPr id="4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4" y="4369448"/>
            <a:ext cx="1584176" cy="2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9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3070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589" y="26749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ОСНОВНЫЕ СПОСОБЫ ЗАКУПКИ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779" y="1178764"/>
            <a:ext cx="8686800" cy="339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Электронный аукцион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Закупка у единственного поставщика до 600 тыс. руб. (п.4.ч.1 ст.93)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Закупка у единственного поставщика до 600 тыс. руб. (п.5ч.1 ст.93)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Закупка у единственного поставщика-автора произведения </a:t>
            </a:r>
            <a:endParaRPr lang="ru-RU" sz="2000" dirty="0" smtClean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   по </a:t>
            </a: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договорам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Запрос котировок </a:t>
            </a:r>
          </a:p>
          <a:p>
            <a:pPr>
              <a:buFontTx/>
              <a:buChar char="-"/>
            </a:pPr>
            <a:endParaRPr lang="ru-RU" sz="2400" b="1" dirty="0"/>
          </a:p>
          <a:p>
            <a:pPr>
              <a:buFontTx/>
              <a:buChar char="-"/>
            </a:pPr>
            <a:endParaRPr lang="ru-RU" sz="2400" b="1" dirty="0"/>
          </a:p>
        </p:txBody>
      </p:sp>
      <p:pic>
        <p:nvPicPr>
          <p:cNvPr id="4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6335"/>
            <a:ext cx="1584176" cy="2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7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697" y="412338"/>
            <a:ext cx="7204355" cy="654023"/>
          </a:xfrm>
          <a:prstGeom prst="rect">
            <a:avLst/>
          </a:prstGeom>
          <a:noFill/>
        </p:spPr>
        <p:txBody>
          <a:bodyPr wrap="none" lIns="68490" tIns="34289" rIns="68490" bIns="34289" rtlCol="0">
            <a:spAutoFit/>
          </a:bodyPr>
          <a:lstStyle/>
          <a:p>
            <a:pPr defTabSz="684797">
              <a:buClr>
                <a:srgbClr val="000000"/>
              </a:buClr>
              <a:buSzPts val="3600"/>
            </a:pPr>
            <a:r>
              <a:rPr lang="ru-RU" sz="19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4.3. Расходы на комплектование библиотечных фондов </a:t>
            </a:r>
          </a:p>
          <a:p>
            <a:pPr defTabSz="684797">
              <a:buClr>
                <a:srgbClr val="000000"/>
              </a:buClr>
              <a:buSzPts val="3600"/>
            </a:pPr>
            <a:r>
              <a:rPr lang="ru-RU" sz="19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по источникам финансирования (в тыс. руб.)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" y="4072005"/>
            <a:ext cx="318977" cy="10715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0" tIns="34289" rIns="68490" bIns="34289" rtlCol="0" anchor="ctr"/>
          <a:lstStyle/>
          <a:p>
            <a:pPr algn="ctr" defTabSz="684797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99632"/>
              </p:ext>
            </p:extLst>
          </p:nvPr>
        </p:nvGraphicFramePr>
        <p:xfrm>
          <a:off x="337833" y="1131590"/>
          <a:ext cx="8501063" cy="2876048"/>
        </p:xfrm>
        <a:graphic>
          <a:graphicData uri="http://schemas.openxmlformats.org/drawingml/2006/table">
            <a:tbl>
              <a:tblPr firstRow="1" firstCol="1" bandRow="1"/>
              <a:tblGrid>
                <a:gridCol w="2339257"/>
                <a:gridCol w="735900"/>
                <a:gridCol w="654900"/>
                <a:gridCol w="733029"/>
                <a:gridCol w="569879"/>
                <a:gridCol w="569879"/>
                <a:gridCol w="654900"/>
                <a:gridCol w="755432"/>
                <a:gridCol w="629048"/>
                <a:gridCol w="858839"/>
              </a:tblGrid>
              <a:tr h="4810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Источники финансирования, тыс. руб.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. муниципальный бюджет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. внебюджетные средства* </a:t>
                      </a:r>
                      <a:endParaRPr lang="ru-RU" sz="12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( </a:t>
                      </a:r>
                      <a:r>
                        <a:rPr lang="ru-RU" sz="1200" kern="1200" dirty="0" err="1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в.т.ч</a:t>
                      </a: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. собственные/ иные межбюджетные трансферты) 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9627" marR="49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9627" marR="49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9627" marR="49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г.</a:t>
                      </a:r>
                    </a:p>
                  </a:txBody>
                  <a:tcPr marL="49627" marR="49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9357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 в </a:t>
                      </a:r>
                      <a:r>
                        <a:rPr lang="ru-RU" sz="1200" kern="1200" dirty="0" err="1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. на подписку на удаленные сетевые  ресурсы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30 000,00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65 000,00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</a:br>
                      <a:endParaRPr lang="ru-RU" sz="1200" kern="120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65 000,00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30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000,00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5948" y="4071939"/>
            <a:ext cx="318977" cy="1071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0" tIns="34289" rIns="68490" bIns="34289" rtlCol="0" anchor="ctr"/>
          <a:lstStyle/>
          <a:p>
            <a:pPr algn="ctr" defTabSz="684797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7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7" y="425266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6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3070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СВЕДЕНИЯ ДЛЯ АНАЛИЗА</a:t>
            </a:r>
            <a:endParaRPr lang="ru-RU" sz="28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0151"/>
            <a:ext cx="8820471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PT Sans" panose="020B0503020203020204" pitchFamily="34" charset="-52"/>
              </a:rPr>
              <a:t>1. </a:t>
            </a: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Какая АБИС используется (версия)</a:t>
            </a: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2. Перечислить все ЭК и БД с объемами БЗ</a:t>
            </a:r>
          </a:p>
          <a:p>
            <a:pPr marL="180975" indent="-180975">
              <a:buNone/>
            </a:pP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3. Анализ работы по созданию информационных ресурсов в сравнении: ввод текущих поступлений, </a:t>
            </a:r>
            <a:r>
              <a:rPr lang="ru-RU" sz="18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ретроконверсия</a:t>
            </a: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(доля отраженного фонда в ЭК, перспективы), удаление БЗ, продвижение ЭК: (доступ к ЭК на собственном сайте или через Сводный каталог, наличие на сайте информации о каталоге и его описание, наличие на сайте инструкций по методике   поиска и т.д.)</a:t>
            </a:r>
          </a:p>
        </p:txBody>
      </p:sp>
      <p:pic>
        <p:nvPicPr>
          <p:cNvPr id="5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7" y="425266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4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3070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СВЕДЕНИЯ ДЛЯ АНАЛИЗА</a:t>
            </a:r>
            <a:endParaRPr lang="ru-RU" sz="28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200151"/>
            <a:ext cx="8640959" cy="3394472"/>
          </a:xfrm>
        </p:spPr>
        <p:txBody>
          <a:bodyPr>
            <a:normAutofit/>
          </a:bodyPr>
          <a:lstStyle/>
          <a:p>
            <a:pPr marL="266700" indent="-266700">
              <a:buNone/>
            </a:pP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</a:rPr>
              <a:t>4</a:t>
            </a:r>
            <a:r>
              <a:rPr lang="ru-RU" sz="2400" dirty="0">
                <a:solidFill>
                  <a:prstClr val="black"/>
                </a:solidFill>
                <a:latin typeface="PT Sans" panose="020B0503020203020204" pitchFamily="34" charset="-52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Участие библиотеки в корпоративных проектах федерального и регионального уровней, иных проектах. Неучастие – объяснить причину. Анализ работы в проектах.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5. Карточные каталоги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6. Выводы</a:t>
            </a:r>
          </a:p>
        </p:txBody>
      </p:sp>
      <p:pic>
        <p:nvPicPr>
          <p:cNvPr id="5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7" y="425266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2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279" y="555526"/>
            <a:ext cx="7772400" cy="70207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 Электронные и сетевые ресурс</a:t>
            </a:r>
            <a:r>
              <a:rPr lang="ru-RU" sz="4000" b="1" dirty="0">
                <a:solidFill>
                  <a:srgbClr val="FF0000"/>
                </a:solidFill>
              </a:rPr>
              <a:t>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056" y="1151869"/>
            <a:ext cx="8708024" cy="2899488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/>
              <a:t> </a:t>
            </a:r>
            <a:r>
              <a:rPr lang="ru-RU" sz="6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Автоматизированная библиотечная информационная система, используемая учреждением для создания баз данных (название, версия): </a:t>
            </a:r>
            <a:endParaRPr lang="ru-RU" sz="64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6400" dirty="0" smtClean="0">
                <a:solidFill>
                  <a:srgbClr val="FF0000"/>
                </a:solidFill>
                <a:latin typeface="PT Sans" panose="020B0503020203020204" pitchFamily="34" charset="-52"/>
              </a:rPr>
              <a:t>нет </a:t>
            </a:r>
            <a:endParaRPr lang="ru-RU" sz="6400" dirty="0">
              <a:solidFill>
                <a:srgbClr val="FF0000"/>
              </a:solidFill>
              <a:latin typeface="PT Sans" panose="020B0503020203020204" pitchFamily="34" charset="-52"/>
            </a:endParaRPr>
          </a:p>
          <a:p>
            <a:endParaRPr lang="ru-RU" sz="72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r>
              <a:rPr lang="ru-RU" sz="6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Автоматизированная библиотечная информационная система, используемая учреждением для создания баз данных (название, версия): </a:t>
            </a:r>
          </a:p>
          <a:p>
            <a:r>
              <a:rPr lang="ru-RU" sz="7200" dirty="0" smtClean="0">
                <a:solidFill>
                  <a:srgbClr val="FF0000"/>
                </a:solidFill>
                <a:latin typeface="PT Sans" panose="020B0503020203020204" pitchFamily="34" charset="-52"/>
              </a:rPr>
              <a:t>САБ </a:t>
            </a:r>
            <a:r>
              <a:rPr lang="ru-RU" sz="7200" dirty="0">
                <a:solidFill>
                  <a:srgbClr val="FF0000"/>
                </a:solidFill>
                <a:latin typeface="PT Sans" panose="020B0503020203020204" pitchFamily="34" charset="-52"/>
              </a:rPr>
              <a:t>ИРБИС64</a:t>
            </a:r>
          </a:p>
          <a:p>
            <a:endParaRPr lang="ru-RU" sz="7200" dirty="0">
              <a:solidFill>
                <a:srgbClr val="FF0000"/>
              </a:solidFill>
              <a:latin typeface="PT Sans" panose="020B0503020203020204" pitchFamily="34" charset="-52"/>
            </a:endParaRPr>
          </a:p>
          <a:p>
            <a:r>
              <a:rPr lang="ru-RU" sz="6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Автоматизированная библиотечная информационная система, используемая учреждением для создания баз данных (название, версия): </a:t>
            </a:r>
          </a:p>
          <a:p>
            <a:r>
              <a:rPr lang="ru-RU" sz="7200" dirty="0" smtClean="0">
                <a:solidFill>
                  <a:srgbClr val="FF0000"/>
                </a:solidFill>
                <a:latin typeface="PT Sans" panose="020B0503020203020204" pitchFamily="34" charset="-52"/>
              </a:rPr>
              <a:t>ИРБИС-64 </a:t>
            </a:r>
            <a:r>
              <a:rPr lang="ru-RU" sz="7200" dirty="0">
                <a:solidFill>
                  <a:srgbClr val="FF0000"/>
                </a:solidFill>
                <a:latin typeface="PT Sans" panose="020B0503020203020204" pitchFamily="34" charset="-52"/>
              </a:rPr>
              <a:t>v 2011/1.</a:t>
            </a:r>
          </a:p>
          <a:p>
            <a:endParaRPr lang="ru-RU" sz="7200" dirty="0">
              <a:solidFill>
                <a:srgbClr val="FF0000"/>
              </a:solidFill>
              <a:latin typeface="PT Sans" panose="020B0503020203020204" pitchFamily="34" charset="-52"/>
            </a:endParaRPr>
          </a:p>
        </p:txBody>
      </p:sp>
      <p:pic>
        <p:nvPicPr>
          <p:cNvPr id="5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7" y="425266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9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90" y="411510"/>
            <a:ext cx="8229600" cy="85725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5.1. Формирование электронного каталога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и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библиографических баз данных</a:t>
            </a:r>
            <a:b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067512"/>
              </p:ext>
            </p:extLst>
          </p:nvPr>
        </p:nvGraphicFramePr>
        <p:xfrm>
          <a:off x="539554" y="1059581"/>
          <a:ext cx="8496944" cy="2862319"/>
        </p:xfrm>
        <a:graphic>
          <a:graphicData uri="http://schemas.openxmlformats.org/drawingml/2006/table">
            <a:tbl>
              <a:tblPr firstRow="1" firstCol="1" bandRow="1"/>
              <a:tblGrid>
                <a:gridCol w="432046"/>
                <a:gridCol w="5737208"/>
                <a:gridCol w="2327690"/>
              </a:tblGrid>
              <a:tr h="974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Объем на 01.01.2023 г. (в единицах)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Электронный 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каталог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88 162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Электронный 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каталог </a:t>
                      </a:r>
                      <a:r>
                        <a:rPr lang="ru-RU" sz="160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ретроизданий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50 670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3.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Краеведческий </a:t>
                      </a: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электронный каталог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94 670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4.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База </a:t>
                      </a: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данных статей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522 783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                                                                         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756 285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4" y="3921900"/>
            <a:ext cx="7848872" cy="6858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2" tIns="45661" rIns="91322" bIns="45661" rtlCol="0" anchor="ctr"/>
          <a:lstStyle/>
          <a:p>
            <a:pPr defTabSz="913073"/>
            <a:r>
              <a:rPr lang="ru-RU" i="1" dirty="0">
                <a:solidFill>
                  <a:schemeClr val="tx1"/>
                </a:solidFill>
              </a:rPr>
              <a:t>*</a:t>
            </a:r>
            <a:r>
              <a:rPr lang="ru-RU" b="1" i="1" dirty="0">
                <a:solidFill>
                  <a:schemeClr val="tx1"/>
                </a:solidFill>
              </a:rPr>
              <a:t> перечислить библиографические базы данных и электронные каталоги, создаваемые учреждением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844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6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Термины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394472"/>
          </a:xfrm>
        </p:spPr>
        <p:txBody>
          <a:bodyPr/>
          <a:lstStyle/>
          <a:p>
            <a:r>
              <a:rPr lang="ru-RU" sz="2400" b="1" strike="sngStrike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Электронная</a:t>
            </a:r>
            <a:r>
              <a:rPr lang="ru-RU" sz="2400" b="1" strike="sngStrike" dirty="0" smtClean="0"/>
              <a:t> </a:t>
            </a:r>
            <a:r>
              <a:rPr lang="ru-RU" sz="2400" b="1" strike="sngStrike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картотека статей</a:t>
            </a:r>
          </a:p>
          <a:p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База данных «Статьи» или База данных статей</a:t>
            </a:r>
          </a:p>
          <a:p>
            <a:r>
              <a:rPr lang="ru-RU" sz="2400" b="1" strike="sngStrike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Краеведческая картотека статей</a:t>
            </a:r>
          </a:p>
          <a:p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База данных «Краеведение» или Краеведческая база данных</a:t>
            </a:r>
          </a:p>
        </p:txBody>
      </p:sp>
      <p:pic>
        <p:nvPicPr>
          <p:cNvPr id="5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844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7764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3.2 Муниципальное задание. Муниципальные работы</a:t>
            </a:r>
            <a:b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562126"/>
              </p:ext>
            </p:extLst>
          </p:nvPr>
        </p:nvGraphicFramePr>
        <p:xfrm>
          <a:off x="179512" y="951579"/>
          <a:ext cx="9073007" cy="4034537"/>
        </p:xfrm>
        <a:graphic>
          <a:graphicData uri="http://schemas.openxmlformats.org/drawingml/2006/table">
            <a:tbl>
              <a:tblPr firstRow="1" firstCol="1" bandRow="1"/>
              <a:tblGrid>
                <a:gridCol w="1686947"/>
                <a:gridCol w="841819"/>
                <a:gridCol w="825506"/>
                <a:gridCol w="644093"/>
                <a:gridCol w="1785467"/>
                <a:gridCol w="1785467"/>
                <a:gridCol w="751854"/>
                <a:gridCol w="751854"/>
              </a:tblGrid>
              <a:tr h="1763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Наименование муниципальной работы</a:t>
                      </a:r>
                    </a:p>
                  </a:txBody>
                  <a:tcPr marL="50905" marR="5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Описание муниципальной работы</a:t>
                      </a:r>
                    </a:p>
                  </a:txBody>
                  <a:tcPr marL="50905" marR="5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Показатель объема работы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Показатель качества работы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50905" marR="5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плановое значение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г.</a:t>
                      </a:r>
                    </a:p>
                  </a:txBody>
                  <a:tcPr marL="50905" marR="5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 2022 г.</a:t>
                      </a:r>
                    </a:p>
                  </a:txBody>
                  <a:tcPr marL="50905" marR="5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50905" marR="5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плановое значение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г.</a:t>
                      </a:r>
                    </a:p>
                  </a:txBody>
                  <a:tcPr marL="50905" marR="5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 2022 г.</a:t>
                      </a:r>
                    </a:p>
                  </a:txBody>
                  <a:tcPr marL="50905" marR="5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Формирование, учет, изучение, обеспечение физического сохранения и безопасности фондов библиотек, включая оцифровку фондов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документов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299252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299252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Обновляемость</a:t>
                      </a: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библиотечного фонда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3,19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Библиографическая обработка документов и создание каталогов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документов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3921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3921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Доля документов из фондов библиотеки, библиографическое описание которых отражены в электронном каталоге, в общем объеме фондов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33,0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34,14</a:t>
                      </a:r>
                    </a:p>
                  </a:txBody>
                  <a:tcPr marL="50905" marR="50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52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59727"/>
            <a:ext cx="9190202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9691" y="267494"/>
            <a:ext cx="5239761" cy="680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89" rIns="68484" bIns="34289" rtlCol="0" anchor="ctr"/>
          <a:lstStyle/>
          <a:p>
            <a:pPr algn="ctr" defTabSz="912938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504" y="436508"/>
            <a:ext cx="4669409" cy="360040"/>
          </a:xfrm>
          <a:prstGeom prst="rect">
            <a:avLst/>
          </a:prstGeom>
        </p:spPr>
        <p:txBody>
          <a:bodyPr vert="horz" lIns="91312" tIns="45656" rIns="91312" bIns="4565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Отчёты общедоступных библиотек </a:t>
            </a:r>
            <a:endParaRPr lang="ru-RU" sz="15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5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</a:t>
            </a: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итогам прошедшего конкурса: </a:t>
            </a:r>
          </a:p>
          <a:p>
            <a:pPr algn="l"/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типичные ошибки и рекомендации</a:t>
            </a:r>
            <a:endParaRPr lang="ru-RU" sz="3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EB1F54-4E9A-8C8C-0B0D-DF41FE9447BA}"/>
              </a:ext>
            </a:extLst>
          </p:cNvPr>
          <p:cNvSpPr txBox="1"/>
          <p:nvPr/>
        </p:nvSpPr>
        <p:spPr>
          <a:xfrm>
            <a:off x="251520" y="2007185"/>
            <a:ext cx="4978551" cy="1731241"/>
          </a:xfrm>
          <a:prstGeom prst="rect">
            <a:avLst/>
          </a:prstGeom>
          <a:noFill/>
        </p:spPr>
        <p:txBody>
          <a:bodyPr wrap="square" lIns="68484" tIns="34289" rIns="68484" bIns="34289">
            <a:spAutoFit/>
          </a:bodyPr>
          <a:lstStyle/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Качество раскрытия основных и перспективных направлений работы, инновационных практик и т.п. 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 err="1">
                <a:solidFill>
                  <a:prstClr val="black"/>
                </a:solidFill>
                <a:latin typeface="PT Sans" panose="020B0503020203020204" pitchFamily="34" charset="-52"/>
              </a:rPr>
              <a:t>Четкость</a:t>
            </a: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 и обстоятельность в формулировании достижений, проблем и задач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Аргументированность и критичность изложения материала, наличие общих выводов 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Практическая ценность аналитической информации (выводов)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Логичная структура аналитического документа,  удобная для восприятия информации </a:t>
            </a:r>
          </a:p>
        </p:txBody>
      </p:sp>
      <p:sp>
        <p:nvSpPr>
          <p:cNvPr id="12" name="Выноска: стрелка вправо 11">
            <a:extLst>
              <a:ext uri="{FF2B5EF4-FFF2-40B4-BE49-F238E27FC236}">
                <a16:creationId xmlns:a16="http://schemas.microsoft.com/office/drawing/2014/main" xmlns="" id="{C8275436-809C-87AE-AA02-3FB072AAB9CB}"/>
              </a:ext>
            </a:extLst>
          </p:cNvPr>
          <p:cNvSpPr/>
          <p:nvPr/>
        </p:nvSpPr>
        <p:spPr>
          <a:xfrm rot="5400000">
            <a:off x="2877008" y="171028"/>
            <a:ext cx="797703" cy="2880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89" rIns="68484" bIns="34289" rtlCol="0" anchor="ctr"/>
          <a:lstStyle/>
          <a:p>
            <a:pPr algn="ctr" defTabSz="68471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1744E74-5E10-902D-B497-57CB441D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9450" y="1262146"/>
            <a:ext cx="2770029" cy="41189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89" rIns="68484" bIns="34289" rtlCol="0" anchor="ctr"/>
          <a:lstStyle/>
          <a:p>
            <a:pPr algn="ctr" defTabSz="912938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978260" y="1286226"/>
            <a:ext cx="2649071" cy="360040"/>
          </a:xfrm>
          <a:prstGeom prst="rect">
            <a:avLst/>
          </a:prstGeom>
        </p:spPr>
        <p:txBody>
          <a:bodyPr vert="horz" lIns="91312" tIns="45656" rIns="91312" bIns="4565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Критерии оценки</a:t>
            </a:r>
            <a:endParaRPr lang="ru-RU" sz="3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0071" y="948114"/>
            <a:ext cx="0" cy="36912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89" rIns="68484" bIns="34289" rtlCol="0" anchor="ctr"/>
          <a:lstStyle/>
          <a:p>
            <a:pPr algn="ctr" defTabSz="68471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Выноска: стрелка вправо 11">
            <a:extLst>
              <a:ext uri="{FF2B5EF4-FFF2-40B4-BE49-F238E27FC236}">
                <a16:creationId xmlns:a16="http://schemas.microsoft.com/office/drawing/2014/main" xmlns="" id="{C8275436-809C-87AE-AA02-3FB072AAB9CB}"/>
              </a:ext>
            </a:extLst>
          </p:cNvPr>
          <p:cNvSpPr/>
          <p:nvPr/>
        </p:nvSpPr>
        <p:spPr>
          <a:xfrm rot="5400000">
            <a:off x="6547394" y="-703825"/>
            <a:ext cx="797703" cy="3028376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89" rIns="68484" bIns="34289" rtlCol="0" anchor="ctr"/>
          <a:lstStyle/>
          <a:p>
            <a:pPr algn="ctr" defTabSz="68471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0080" y="466276"/>
            <a:ext cx="2952330" cy="4279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4" tIns="34289" rIns="68484" bIns="34289" rtlCol="0" anchor="ctr"/>
          <a:lstStyle/>
          <a:p>
            <a:pPr algn="ctr" defTabSz="684712"/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Недоработки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EB1F54-4E9A-8C8C-0B0D-DF41FE9447BA}"/>
              </a:ext>
            </a:extLst>
          </p:cNvPr>
          <p:cNvSpPr txBox="1"/>
          <p:nvPr/>
        </p:nvSpPr>
        <p:spPr>
          <a:xfrm>
            <a:off x="5361690" y="1207054"/>
            <a:ext cx="3674806" cy="2839237"/>
          </a:xfrm>
          <a:prstGeom prst="rect">
            <a:avLst/>
          </a:prstGeom>
          <a:noFill/>
        </p:spPr>
        <p:txBody>
          <a:bodyPr wrap="square" lIns="68484" tIns="34289" rIns="68484" bIns="34289">
            <a:spAutoFit/>
          </a:bodyPr>
          <a:lstStyle/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нет выборки наиболее значимого и ценного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нет выводов в ряде разделов, охватывают не все аспекты раздела, не соответствуют требованиям к заполнению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очень скудный либо отсутствует анализ в выводах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в достижениях – только массовые мероприятия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нет описания достижений (только перечисление), нет описания мероприятий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нет последовательности (выводы не бьются с фактическими данными)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Противоречивые данные в разных разделах</a:t>
            </a: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проблемы и достижения не подтверждены в основном </a:t>
            </a:r>
            <a:r>
              <a:rPr lang="ru-RU" sz="1200" dirty="0" err="1">
                <a:solidFill>
                  <a:prstClr val="black"/>
                </a:solidFill>
                <a:latin typeface="PT Sans" panose="020B0503020203020204" pitchFamily="34" charset="-52"/>
              </a:rPr>
              <a:t>отчете</a:t>
            </a:r>
            <a:endParaRPr lang="ru-RU" sz="12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marL="256790" indent="-256790" defTabSz="68471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материал не структурирован (достижения!!!)</a:t>
            </a:r>
          </a:p>
        </p:txBody>
      </p:sp>
      <p:pic>
        <p:nvPicPr>
          <p:cNvPr id="22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5" y="4728709"/>
            <a:ext cx="1584176" cy="2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5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5.1.1. Формирование электронного каталога</a:t>
            </a:r>
            <a:b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24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094887"/>
              </p:ext>
            </p:extLst>
          </p:nvPr>
        </p:nvGraphicFramePr>
        <p:xfrm>
          <a:off x="395536" y="1419622"/>
          <a:ext cx="8748463" cy="2448272"/>
        </p:xfrm>
        <a:graphic>
          <a:graphicData uri="http://schemas.openxmlformats.org/drawingml/2006/table">
            <a:tbl>
              <a:tblPr firstRow="1" firstCol="1" bandRow="1"/>
              <a:tblGrid>
                <a:gridCol w="4893889"/>
                <a:gridCol w="946584"/>
                <a:gridCol w="862599"/>
                <a:gridCol w="1160046"/>
                <a:gridCol w="885345"/>
              </a:tblGrid>
              <a:tr h="624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2020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+/- к 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Ввод  библиографических записей на текущие поступления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2740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2505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2807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+302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Ввод  библиографических записей на ретро-фонд (</a:t>
                      </a:r>
                      <a:r>
                        <a:rPr lang="ru-RU" sz="1600" kern="1200" dirty="0" err="1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ретроконверсия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)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2922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2188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Удаление библиографических записей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1741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984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1074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+90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844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5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29600" cy="85725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Доля фонда, отраженного в ЭК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004" y="1059582"/>
            <a:ext cx="879532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Формула расчета доли: </a:t>
            </a:r>
          </a:p>
          <a:p>
            <a:pPr marL="0" indent="0">
              <a:buNone/>
            </a:pPr>
            <a:endParaRPr lang="ru-RU" b="1" i="1" u="sng" dirty="0" smtClean="0"/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ЭКх100:Ф=Д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где  Д – доля фонда в % за отчетный период, ЭК – кол-во библиографических записей в ЭК  </a:t>
            </a: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библиотеки</a:t>
            </a: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,  Ф –  количество названий библиотечного фонда </a:t>
            </a:r>
          </a:p>
          <a:p>
            <a:endParaRPr lang="ru-RU" sz="2400" dirty="0"/>
          </a:p>
        </p:txBody>
      </p:sp>
      <p:pic>
        <p:nvPicPr>
          <p:cNvPr id="5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844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1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5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9366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5.1.1. Формирование электронного каталога</a:t>
            </a:r>
            <a:b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26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25543"/>
              </p:ext>
            </p:extLst>
          </p:nvPr>
        </p:nvGraphicFramePr>
        <p:xfrm>
          <a:off x="323527" y="1059581"/>
          <a:ext cx="8712969" cy="3024336"/>
        </p:xfrm>
        <a:graphic>
          <a:graphicData uri="http://schemas.openxmlformats.org/drawingml/2006/table">
            <a:tbl>
              <a:tblPr firstRow="1" firstCol="1" bandRow="1"/>
              <a:tblGrid>
                <a:gridCol w="4874033"/>
                <a:gridCol w="942744"/>
                <a:gridCol w="859099"/>
                <a:gridCol w="1155341"/>
                <a:gridCol w="881752"/>
              </a:tblGrid>
              <a:tr h="67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2020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+/- к 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Ввод  библиографических записей на текущие поступления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Ввод  библиографических записей на ретро-фонд (</a:t>
                      </a:r>
                      <a:r>
                        <a:rPr lang="ru-RU" sz="1600" kern="1200" dirty="0" err="1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ретроконверсия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)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Удаление библиографических записей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Объем  ЭК по итогам года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31813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31654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7088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-24566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 - в </a:t>
                      </a:r>
                      <a:r>
                        <a:rPr lang="ru-RU" sz="1600" kern="1200" dirty="0" err="1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. доступного в сети Интернет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31813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31654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7088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-24566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844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4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5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117764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5.2.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Участие в федеральных корпоративных проектах </a:t>
            </a: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по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формированию электронных каталогов и баз данных</a:t>
            </a:r>
            <a:b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120276"/>
              </p:ext>
            </p:extLst>
          </p:nvPr>
        </p:nvGraphicFramePr>
        <p:xfrm>
          <a:off x="251520" y="1347615"/>
          <a:ext cx="8712968" cy="2521286"/>
        </p:xfrm>
        <a:graphic>
          <a:graphicData uri="http://schemas.openxmlformats.org/drawingml/2006/table">
            <a:tbl>
              <a:tblPr firstRow="1" firstCol="1" bandRow="1"/>
              <a:tblGrid>
                <a:gridCol w="7074930"/>
                <a:gridCol w="1638038"/>
              </a:tblGrid>
              <a:tr h="1138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Наименование проекта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</a:t>
                      </a:r>
                      <a:endParaRPr lang="ru-RU" sz="16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 год), ед.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Сводный каталог библиотек России ГИВЦ МК РФ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Сформировано и поставлено библиографических записей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71230-</a:t>
                      </a:r>
                      <a:endParaRPr lang="ru-RU" sz="1600" b="1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Заимствовано библиографических записей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1087</a:t>
                      </a:r>
                      <a:endParaRPr lang="ru-RU" sz="1600" b="1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844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0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5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5.2. Участие в федеральных корпоративных проектах по формированию электронных каталогов и баз данных</a:t>
            </a:r>
            <a:b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431029"/>
              </p:ext>
            </p:extLst>
          </p:nvPr>
        </p:nvGraphicFramePr>
        <p:xfrm>
          <a:off x="251520" y="1131589"/>
          <a:ext cx="8784976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7133400"/>
                <a:gridCol w="1651576"/>
              </a:tblGrid>
              <a:tr h="164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Наименование проекта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</a:t>
                      </a:r>
                      <a:endParaRPr lang="ru-RU" sz="16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 год), ед.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Сводный каталог библиотек России ГИВЦ МК РФ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Сформировано и поставлено библиографических записей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Заимствовано библиографических записей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844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5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507288" cy="147616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5.2. Участие в других федеральных корпоративных проектах</a:t>
            </a:r>
            <a:b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437152"/>
              </p:ext>
            </p:extLst>
          </p:nvPr>
        </p:nvGraphicFramePr>
        <p:xfrm>
          <a:off x="323528" y="1275605"/>
          <a:ext cx="8712968" cy="2448272"/>
        </p:xfrm>
        <a:graphic>
          <a:graphicData uri="http://schemas.openxmlformats.org/drawingml/2006/table">
            <a:tbl>
              <a:tblPr firstRow="1" firstCol="1" bandRow="1"/>
              <a:tblGrid>
                <a:gridCol w="7074929"/>
                <a:gridCol w="1638039"/>
              </a:tblGrid>
              <a:tr h="417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Название проекта: </a:t>
                      </a:r>
                      <a:r>
                        <a:rPr lang="ru-RU" sz="1600" b="1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(что за проект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?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МАРС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АРБИКОН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?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0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trike="sngStrike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b="1" strike="sngStrike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90</a:t>
                      </a:r>
                      <a:endParaRPr lang="ru-RU" sz="1600" b="1" strike="sngStrike" kern="1200" dirty="0" smtClean="0">
                        <a:solidFill>
                          <a:srgbClr val="FF0000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Сформировано и поставлено библиографических записей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90</a:t>
                      </a:r>
                      <a:endParaRPr lang="ru-RU" sz="1600" b="1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Заимствовано библиографических записей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172210</a:t>
                      </a:r>
                      <a:endParaRPr lang="ru-RU" sz="1600" b="1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12791" y="4011908"/>
            <a:ext cx="8496944" cy="808191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2" tIns="45661" rIns="91322" bIns="45661" rtlCol="0" anchor="ctr"/>
          <a:lstStyle/>
          <a:p>
            <a:pPr algn="ctr" defTabSz="913073"/>
            <a:r>
              <a:rPr lang="ru-RU" sz="20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Перечислять </a:t>
            </a: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</a:rPr>
              <a:t>все проекты, в которых участвует библиотека, </a:t>
            </a:r>
            <a:endParaRPr lang="ru-RU" sz="2000" dirty="0" smtClean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algn="ctr" defTabSz="913073"/>
            <a:r>
              <a:rPr lang="ru-RU" sz="20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с </a:t>
            </a: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</a:rPr>
              <a:t>названиями проектов</a:t>
            </a:r>
          </a:p>
        </p:txBody>
      </p:sp>
      <p:pic>
        <p:nvPicPr>
          <p:cNvPr id="6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70905"/>
            <a:ext cx="1368152" cy="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4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5" y="-647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1609688"/>
          </a:xfrm>
        </p:spPr>
        <p:txBody>
          <a:bodyPr>
            <a:normAutofit/>
          </a:bodyPr>
          <a:lstStyle/>
          <a:p>
            <a:pPr lvl="0"/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5.3. </a:t>
            </a:r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Участие в региональных корпоративных проектах </a:t>
            </a: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по </a:t>
            </a:r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формированию электронных каталогов</a:t>
            </a:r>
            <a:b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592263"/>
              </p:ext>
            </p:extLst>
          </p:nvPr>
        </p:nvGraphicFramePr>
        <p:xfrm>
          <a:off x="323528" y="1131590"/>
          <a:ext cx="8723312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7010054"/>
                <a:gridCol w="1713258"/>
              </a:tblGrid>
              <a:tr h="116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Название проекта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(за год), ед.*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9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Сводный электронный каталог библиотек Мурманской области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Сформировано и поставлено библиографических записей 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5945" algn="dec"/>
                        </a:tabLs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Заимствовано библиографических записей     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5945" algn="dec"/>
                        </a:tabLs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49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2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5.3. </a:t>
            </a:r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Участие в региональных корпоративных проектах </a:t>
            </a: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по </a:t>
            </a:r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формированию электронных каталогов</a:t>
            </a: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57268"/>
              </p:ext>
            </p:extLst>
          </p:nvPr>
        </p:nvGraphicFramePr>
        <p:xfrm>
          <a:off x="323528" y="1059581"/>
          <a:ext cx="8712968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7001742"/>
                <a:gridCol w="1711226"/>
              </a:tblGrid>
              <a:tr h="1204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Название проекта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</a:t>
                      </a:r>
                      <a:endParaRPr lang="ru-RU" sz="16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 год), ед.*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Сводный электронный каталог библиотек Мурманской области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Сформировано и поставлено библиографических записей 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5945" algn="dec"/>
                        </a:tabLst>
                      </a:pPr>
                      <a:r>
                        <a:rPr lang="ru-RU" sz="1600" b="1" strike="sngStrike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3878</a:t>
                      </a:r>
                      <a:r>
                        <a:rPr lang="ru-RU" sz="1500" b="1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64 812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Заимствовано библиографических записей     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5945" algn="dec"/>
                        </a:tabLst>
                      </a:pPr>
                      <a:r>
                        <a:rPr lang="ru-RU" sz="16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</a:t>
                      </a:r>
                      <a:endParaRPr lang="ru-RU" sz="16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83568" y="4148290"/>
            <a:ext cx="8064896" cy="685800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2" tIns="45661" rIns="91322" bIns="45661" rtlCol="0" anchor="ctr"/>
          <a:lstStyle/>
          <a:p>
            <a:pPr algn="ctr" defTabSz="913073"/>
            <a:r>
              <a:rPr lang="ru-RU" b="1" dirty="0">
                <a:solidFill>
                  <a:schemeClr val="tx1"/>
                </a:solidFill>
              </a:rPr>
              <a:t>Правильно приводить цифру общего объема ЭК, переданного в СЭКбМО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 defTabSz="913073"/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В МГОУНБ)</a:t>
            </a:r>
          </a:p>
        </p:txBody>
      </p:sp>
    </p:spTree>
    <p:extLst>
      <p:ext uri="{BB962C8B-B14F-4D97-AF65-F5344CB8AC3E}">
        <p14:creationId xmlns:p14="http://schemas.microsoft.com/office/powerpoint/2010/main" val="414832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2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9690" y="411510"/>
            <a:ext cx="4581690" cy="6480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661" rIns="91322" bIns="45661" rtlCol="0" anchor="ctr"/>
          <a:lstStyle/>
          <a:p>
            <a:pPr algn="ctr" defTabSz="913073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504" y="555528"/>
            <a:ext cx="4608571" cy="360040"/>
          </a:xfrm>
          <a:prstGeom prst="rect">
            <a:avLst/>
          </a:prstGeom>
        </p:spPr>
        <p:txBody>
          <a:bodyPr vert="horz" lIns="91322" tIns="45661" rIns="91322" bIns="4566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5.5 Оцифровка документов</a:t>
            </a:r>
          </a:p>
        </p:txBody>
      </p:sp>
      <p:pic>
        <p:nvPicPr>
          <p:cNvPr id="3074" name="Picture 2" descr="C:\Users\ChakirovaKA\Desktop\Резервная_копия_лого корел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6" y="4271410"/>
            <a:ext cx="1596612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92358"/>
              </p:ext>
            </p:extLst>
          </p:nvPr>
        </p:nvGraphicFramePr>
        <p:xfrm>
          <a:off x="267860" y="1106007"/>
          <a:ext cx="8784976" cy="2991211"/>
        </p:xfrm>
        <a:graphic>
          <a:graphicData uri="http://schemas.openxmlformats.org/drawingml/2006/table">
            <a:tbl>
              <a:tblPr/>
              <a:tblGrid>
                <a:gridCol w="6297071"/>
                <a:gridCol w="2487905"/>
              </a:tblGrid>
              <a:tr h="299121"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Название показателей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364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Общее число сетевых локальных документов, поступивших (созданных, приобретённых) за отчётный год, всего (экз.)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42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   - из них поступивших из других источников (экз.)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42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Объем электронной (цифровой) библиотеки (коллекции) (названий)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42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Число краеведческих и местных оцифрованных документов в открытом доступе (названий)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83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" y="4129144"/>
            <a:ext cx="385763" cy="1014413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5" tIns="34289" rIns="68495" bIns="34289" rtlCol="0" anchor="ctr"/>
          <a:lstStyle/>
          <a:p>
            <a:pPr algn="ctr" defTabSz="684848">
              <a:buClr>
                <a:srgbClr val="000000"/>
              </a:buClr>
            </a:pPr>
            <a:endParaRPr lang="ru-RU" sz="1100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12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0" y="572014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9;p10"/>
          <p:cNvSpPr txBox="1">
            <a:spLocks/>
          </p:cNvSpPr>
          <p:nvPr/>
        </p:nvSpPr>
        <p:spPr>
          <a:xfrm>
            <a:off x="755576" y="429951"/>
            <a:ext cx="8919977" cy="56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3" tIns="34274" rIns="68483" bIns="3427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defTabSz="684848">
              <a:buClr>
                <a:srgbClr val="000000"/>
              </a:buClr>
              <a:buSzPts val="3600"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5.6.1. Сетевые ресурсы. </a:t>
            </a:r>
          </a:p>
          <a:p>
            <a:pPr defTabSz="684848">
              <a:buClr>
                <a:srgbClr val="000000"/>
              </a:buClr>
              <a:buSzPts val="3600"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Электронные сетевые удаленные и инсталлированные ресурсы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" y="4071994"/>
            <a:ext cx="385763" cy="1071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5" tIns="34289" rIns="68495" bIns="34289" rtlCol="0" anchor="ctr"/>
          <a:lstStyle/>
          <a:p>
            <a:pPr algn="ctr" defTabSz="684848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7228"/>
              </p:ext>
            </p:extLst>
          </p:nvPr>
        </p:nvGraphicFramePr>
        <p:xfrm>
          <a:off x="300042" y="995860"/>
          <a:ext cx="8708230" cy="4089542"/>
        </p:xfrm>
        <a:graphic>
          <a:graphicData uri="http://schemas.openxmlformats.org/drawingml/2006/table">
            <a:tbl>
              <a:tblPr/>
              <a:tblGrid>
                <a:gridCol w="353365"/>
                <a:gridCol w="1384052"/>
                <a:gridCol w="910061"/>
                <a:gridCol w="935340"/>
                <a:gridCol w="916380"/>
                <a:gridCol w="916380"/>
                <a:gridCol w="467671"/>
                <a:gridCol w="562468"/>
                <a:gridCol w="499270"/>
                <a:gridCol w="530869"/>
                <a:gridCol w="600387"/>
                <a:gridCol w="631987"/>
              </a:tblGrid>
              <a:tr h="5915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Название сетевого электронного ресурса</a:t>
                      </a:r>
                      <a:endParaRPr lang="ru-RU" sz="12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(при наличии договора/ лицензионного соглашения)</a:t>
                      </a:r>
                      <a:endParaRPr lang="ru-RU" sz="12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</a:b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Количество</a:t>
                      </a:r>
                      <a:endParaRPr lang="ru-RU" sz="12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библиотек,</a:t>
                      </a:r>
                      <a:endParaRPr lang="ru-RU" sz="12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обеспечивающих доступ к ресурсу</a:t>
                      </a:r>
                      <a:endParaRPr lang="ru-RU" sz="12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(по IP-</a:t>
                      </a:r>
                      <a:r>
                        <a:rPr lang="ru-RU" sz="1200" kern="1200" dirty="0" err="1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aдресу</a:t>
                      </a: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ru-RU" sz="1200" kern="1200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</a:b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Формат доступа пользователям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Предоставляется в рамках проекта «Читай в цифре!» (да/нет)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Число обращений, 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(визит, сессия)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Выдано (просмотрено) документов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6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 локальной сети библиотеки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(да/нет)***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 удаленном доступе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(да/нет)****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957" marR="30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2020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2020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dec"/>
                        </a:tabLs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3814" marR="33814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Президентская библиотека имени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Б.Н. Ельцина</a:t>
                      </a:r>
                    </a:p>
                  </a:txBody>
                  <a:tcPr marL="33814" marR="33814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279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841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908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5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33814" marR="33814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НЭБ</a:t>
                      </a:r>
                    </a:p>
                  </a:txBody>
                  <a:tcPr marL="33814" marR="33814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722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891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1329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1579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1525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33814" marR="33814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НЭДБ</a:t>
                      </a:r>
                    </a:p>
                  </a:txBody>
                  <a:tcPr marL="33814" marR="33814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</a:b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1397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1548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1496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1956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2377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6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33814" marR="33814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Консультант Плюс</a:t>
                      </a:r>
                    </a:p>
                  </a:txBody>
                  <a:tcPr marL="33814" marR="33814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3888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4709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4949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21007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23129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22517</a:t>
                      </a:r>
                    </a:p>
                  </a:txBody>
                  <a:tcPr marL="33814" marR="33814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5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5972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akirovaKA\Desktop\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9" y="1670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012" y="937905"/>
            <a:ext cx="151283" cy="4205594"/>
          </a:xfrm>
          <a:prstGeom prst="rect">
            <a:avLst/>
          </a:prstGeom>
          <a:solidFill>
            <a:srgbClr val="F54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algn="ctr" defTabSz="9129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930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58A8DD-2AF0-5925-31A4-2D24BE117D4D}"/>
              </a:ext>
            </a:extLst>
          </p:cNvPr>
          <p:cNvSpPr/>
          <p:nvPr/>
        </p:nvSpPr>
        <p:spPr>
          <a:xfrm>
            <a:off x="-18479" y="217673"/>
            <a:ext cx="4570890" cy="6480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algn="ctr" defTabSz="912983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A3B99-5C93-AB5D-42A6-E47B0C1F4DFE}"/>
              </a:ext>
            </a:extLst>
          </p:cNvPr>
          <p:cNvSpPr txBox="1"/>
          <p:nvPr/>
        </p:nvSpPr>
        <p:spPr>
          <a:xfrm>
            <a:off x="118914" y="217675"/>
            <a:ext cx="4570890" cy="623246"/>
          </a:xfrm>
          <a:prstGeom prst="rect">
            <a:avLst/>
          </a:prstGeom>
          <a:noFill/>
        </p:spPr>
        <p:txBody>
          <a:bodyPr wrap="square" lIns="68487" tIns="34289" rIns="68487" bIns="34289">
            <a:spAutoFit/>
          </a:bodyPr>
          <a:lstStyle/>
          <a:p>
            <a:pPr defTabSz="684746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4746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: скругленные углы 28">
            <a:extLst>
              <a:ext uri="{FF2B5EF4-FFF2-40B4-BE49-F238E27FC236}">
                <a16:creationId xmlns:a16="http://schemas.microsoft.com/office/drawing/2014/main" xmlns="" id="{F350E34C-281E-0DDF-3D03-C8B745841BEA}"/>
              </a:ext>
            </a:extLst>
          </p:cNvPr>
          <p:cNvSpPr/>
          <p:nvPr/>
        </p:nvSpPr>
        <p:spPr>
          <a:xfrm>
            <a:off x="1044246" y="1063640"/>
            <a:ext cx="7728011" cy="39951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defTabSz="684662">
              <a:defRPr/>
            </a:pPr>
            <a:endParaRPr lang="ru-RU" sz="15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FD481D-396F-3D13-3156-740C057156BC}"/>
              </a:ext>
            </a:extLst>
          </p:cNvPr>
          <p:cNvSpPr txBox="1"/>
          <p:nvPr/>
        </p:nvSpPr>
        <p:spPr>
          <a:xfrm>
            <a:off x="134722" y="394530"/>
            <a:ext cx="4849928" cy="346247"/>
          </a:xfrm>
          <a:prstGeom prst="rect">
            <a:avLst/>
          </a:prstGeom>
          <a:noFill/>
        </p:spPr>
        <p:txBody>
          <a:bodyPr wrap="square" lIns="68487" tIns="34289" rIns="68487" bIns="34289">
            <a:spAutoFit/>
          </a:bodyPr>
          <a:lstStyle/>
          <a:p>
            <a:pPr defTabSz="684746"/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ДОСТИЖЕНИЯ И СОБЫТИЯ ГОДА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43E35F5-300C-A4A6-B82A-C8689F0D1FD9}"/>
              </a:ext>
            </a:extLst>
          </p:cNvPr>
          <p:cNvSpPr/>
          <p:nvPr/>
        </p:nvSpPr>
        <p:spPr>
          <a:xfrm>
            <a:off x="1094962" y="1063630"/>
            <a:ext cx="8022518" cy="4235772"/>
          </a:xfrm>
          <a:prstGeom prst="rect">
            <a:avLst/>
          </a:prstGeom>
        </p:spPr>
        <p:txBody>
          <a:bodyPr wrap="square" lIns="68487" tIns="34289" rIns="68487" bIns="34289">
            <a:spAutoFit/>
          </a:bodyPr>
          <a:lstStyle/>
          <a:p>
            <a:pPr marL="342344" lvl="1" defTabSz="684746"/>
            <a:r>
              <a:rPr lang="ru-RU" sz="1400" b="1" dirty="0">
                <a:solidFill>
                  <a:prstClr val="black"/>
                </a:solidFill>
              </a:rPr>
              <a:t>1.1. Сведения о </a:t>
            </a:r>
            <a:r>
              <a:rPr lang="ru-RU" sz="1400" b="1" u="sng" dirty="0">
                <a:solidFill>
                  <a:prstClr val="black"/>
                </a:solidFill>
              </a:rPr>
              <a:t>достижениях</a:t>
            </a:r>
            <a:r>
              <a:rPr lang="ru-RU" sz="1400" b="1" dirty="0">
                <a:solidFill>
                  <a:prstClr val="black"/>
                </a:solidFill>
              </a:rPr>
              <a:t>, наиболее значимых проектах и мероприятиях </a:t>
            </a:r>
            <a:r>
              <a:rPr lang="ru-RU" sz="1400" b="1" dirty="0" err="1">
                <a:solidFill>
                  <a:prstClr val="black"/>
                </a:solidFill>
              </a:rPr>
              <a:t>отчетного</a:t>
            </a:r>
            <a:r>
              <a:rPr lang="ru-RU" sz="1400" b="1" dirty="0">
                <a:solidFill>
                  <a:prstClr val="black"/>
                </a:solidFill>
              </a:rPr>
              <a:t> года</a:t>
            </a:r>
            <a:endParaRPr lang="ru-RU" sz="1400" dirty="0">
              <a:solidFill>
                <a:prstClr val="black"/>
              </a:solidFill>
            </a:endParaRPr>
          </a:p>
          <a:p>
            <a:pPr marL="214003" indent="-214003" defTabSz="684746">
              <a:buClr>
                <a:srgbClr val="FF0000"/>
              </a:buClr>
              <a:buFont typeface="Wingdings 3" panose="05040102010807070707" pitchFamily="18" charset="2"/>
              <a:buChar char="w"/>
            </a:pPr>
            <a:r>
              <a:rPr lang="ru-RU" sz="1400" b="1" u="sng" dirty="0">
                <a:solidFill>
                  <a:prstClr val="black"/>
                </a:solidFill>
                <a:latin typeface="PT Sans" panose="020B0503020203020204" pitchFamily="34" charset="-52"/>
              </a:rPr>
              <a:t>значимые</a:t>
            </a: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 культурно-просветительские мероприятия года 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новые форматы / циклы (акцентное слово – впервые)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массовость / масштабность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значимость для местного сообщества</a:t>
            </a:r>
          </a:p>
          <a:p>
            <a:pPr marL="214003" indent="-214003" defTabSz="684746">
              <a:buClr>
                <a:srgbClr val="FF0000"/>
              </a:buClr>
              <a:buFont typeface="Wingdings 3" panose="05040102010807070707" pitchFamily="18" charset="2"/>
              <a:buChar char="w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значимые программы и проекты разной направленности (</a:t>
            </a:r>
            <a:r>
              <a:rPr lang="ru-RU" sz="1200" dirty="0">
                <a:solidFill>
                  <a:prstClr val="black"/>
                </a:solidFill>
                <a:latin typeface="PT Sans" panose="020B0503020203020204" pitchFamily="34" charset="-52"/>
              </a:rPr>
              <a:t>можно объединить с мероприятиями</a:t>
            </a: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)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новые проекты (акцентное слово – впервые)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масштабность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значимость для местного сообщества</a:t>
            </a:r>
          </a:p>
          <a:p>
            <a:pPr marL="214003" indent="-214003" defTabSz="684746">
              <a:buClr>
                <a:srgbClr val="FF0000"/>
              </a:buClr>
              <a:buFont typeface="Wingdings 3" panose="05040102010807070707" pitchFamily="18" charset="2"/>
              <a:buChar char="w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достижения в области укрепления материально-технической базы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 ремонты!, включая разработку ПСД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обновление библиотечных пространств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приобретение нового оборудования</a:t>
            </a:r>
          </a:p>
          <a:p>
            <a:pPr marL="214003" indent="-214003" defTabSz="684746">
              <a:buClr>
                <a:srgbClr val="FF0000"/>
              </a:buClr>
              <a:buFont typeface="Wingdings 3" panose="05040102010807070707" pitchFamily="18" charset="2"/>
              <a:buChar char="w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достижения в области информатизации и  </a:t>
            </a:r>
            <a:r>
              <a:rPr lang="ru-RU" sz="1400" dirty="0" err="1">
                <a:solidFill>
                  <a:prstClr val="black"/>
                </a:solidFill>
                <a:latin typeface="PT Sans" panose="020B0503020203020204" pitchFamily="34" charset="-52"/>
              </a:rPr>
              <a:t>автоматизациии</a:t>
            </a: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приобретение нового компьютерного оборудования, ПО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приобретение новых АРМов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внедрение новых электронных сервисов, ЭК и т.п.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оцифровка фонда</a:t>
            </a:r>
          </a:p>
          <a:p>
            <a:pPr marL="214003" indent="-214003" defTabSz="684746">
              <a:buClr>
                <a:srgbClr val="FF0000"/>
              </a:buClr>
              <a:buFont typeface="Wingdings 3" panose="05040102010807070707" pitchFamily="18" charset="2"/>
              <a:buChar char="w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B8D015A-651B-4070-7304-28E4E36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8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882656" y="502181"/>
            <a:ext cx="7372125" cy="572625"/>
          </a:xfrm>
          <a:prstGeom prst="rect">
            <a:avLst/>
          </a:prstGeom>
        </p:spPr>
        <p:txBody>
          <a:bodyPr spcFirstLastPara="1" wrap="square" lIns="91321" tIns="91321" rIns="91321" bIns="91321" anchor="b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buFont typeface="Arial"/>
            </a:pPr>
            <a:r>
              <a:rPr lang="ru-RU" sz="36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Основные ошибки</a:t>
            </a:r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281051" y="1131590"/>
            <a:ext cx="8611429" cy="1756125"/>
          </a:xfrm>
          <a:prstGeom prst="rect">
            <a:avLst/>
          </a:prstGeom>
        </p:spPr>
        <p:txBody>
          <a:bodyPr spcFirstLastPara="1" wrap="square" lIns="91321" tIns="91321" rIns="91321" bIns="91321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100" dirty="0"/>
              <a:t>    </a:t>
            </a:r>
            <a:r>
              <a:rPr lang="ru-RU" sz="2000" b="1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u-RU" sz="2000" b="1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ЛОКАЛЬНЫЙ И УДАЛЕННЫЙ ДОСТУП</a:t>
            </a:r>
          </a:p>
          <a:p>
            <a:pPr lvl="0">
              <a:buClr>
                <a:srgbClr val="434343"/>
              </a:buClr>
            </a:pPr>
            <a:r>
              <a:rPr lang="ru-RU" sz="18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Сетевой </a:t>
            </a:r>
            <a:r>
              <a:rPr lang="ru-RU" sz="18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ресурс локального (внутреннего) доступа: </a:t>
            </a:r>
          </a:p>
          <a:p>
            <a:pPr marL="95096" indent="0">
              <a:buClr>
                <a:srgbClr val="434343"/>
              </a:buClr>
              <a:buNone/>
            </a:pPr>
            <a:r>
              <a:rPr lang="ru-RU" sz="18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Электронный ресурс, размещенный на серверах или иных устройствах </a:t>
            </a:r>
          </a:p>
          <a:p>
            <a:pPr marL="95096" indent="0">
              <a:buClr>
                <a:srgbClr val="434343"/>
              </a:buClr>
              <a:buNone/>
            </a:pPr>
            <a:r>
              <a:rPr lang="ru-RU" sz="18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в составе сети библиотеки или информационного центра.</a:t>
            </a:r>
          </a:p>
          <a:p>
            <a:pPr marL="95096" indent="0">
              <a:buClr>
                <a:srgbClr val="434343"/>
              </a:buClr>
              <a:buNone/>
            </a:pPr>
            <a:endParaRPr lang="ru-RU" sz="1800" kern="12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  <a:sym typeface="Arial"/>
            </a:endParaRPr>
          </a:p>
          <a:p>
            <a:pPr lvl="0">
              <a:buClr>
                <a:srgbClr val="434343"/>
              </a:buClr>
            </a:pPr>
            <a:r>
              <a:rPr lang="ru-RU" sz="18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Сетевой ресурс удаленного (дистанционного) доступа: </a:t>
            </a:r>
          </a:p>
          <a:p>
            <a:pPr marL="95096" indent="0">
              <a:buClr>
                <a:srgbClr val="434343"/>
              </a:buClr>
              <a:buNone/>
            </a:pPr>
            <a:r>
              <a:rPr lang="ru-RU" sz="18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Электронный ресурс, размещенный на серверах или иных устройствах </a:t>
            </a:r>
            <a:r>
              <a:rPr lang="ru-RU" sz="1800" kern="1200" dirty="0" smtClean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вне </a:t>
            </a:r>
            <a:r>
              <a:rPr lang="ru-RU" sz="18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сети библиотеки или информационного центра.</a:t>
            </a:r>
          </a:p>
          <a:p>
            <a:pPr marL="95096" indent="0">
              <a:buClr>
                <a:srgbClr val="434343"/>
              </a:buClr>
              <a:buNone/>
            </a:pPr>
            <a:endParaRPr lang="ru-RU" sz="2000" dirty="0">
              <a:solidFill>
                <a:srgbClr val="434343"/>
              </a:solidFill>
            </a:endParaRPr>
          </a:p>
          <a:p>
            <a:pPr marL="256862" indent="-256862">
              <a:buClr>
                <a:schemeClr val="dk1"/>
              </a:buClr>
              <a:buSzPts val="1100"/>
            </a:pPr>
            <a:endParaRPr lang="ru-RU" sz="20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000" dirty="0"/>
              <a:t> </a:t>
            </a:r>
          </a:p>
        </p:txBody>
      </p:sp>
      <p:pic>
        <p:nvPicPr>
          <p:cNvPr id="6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3" y="596593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5949" y="4071939"/>
            <a:ext cx="297000" cy="1071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33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54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882656" y="502181"/>
            <a:ext cx="7372125" cy="572625"/>
          </a:xfrm>
          <a:prstGeom prst="rect">
            <a:avLst/>
          </a:prstGeom>
        </p:spPr>
        <p:txBody>
          <a:bodyPr spcFirstLastPara="1" wrap="square" lIns="91321" tIns="91321" rIns="91321" bIns="91321" anchor="b" anchorCtr="0">
            <a:noAutofit/>
          </a:bodyPr>
          <a:lstStyle/>
          <a:p>
            <a:pPr lvl="0"/>
            <a:r>
              <a:rPr lang="ru-RU" sz="36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Основные ошибки</a:t>
            </a:r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281051" y="1084808"/>
            <a:ext cx="8655780" cy="1756125"/>
          </a:xfrm>
          <a:prstGeom prst="rect">
            <a:avLst/>
          </a:prstGeom>
        </p:spPr>
        <p:txBody>
          <a:bodyPr spcFirstLastPara="1" wrap="square" lIns="91321" tIns="91321" rIns="91321" bIns="91321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100" dirty="0"/>
              <a:t> 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2000" b="1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    2. </a:t>
            </a:r>
            <a:r>
              <a:rPr lang="ru-RU" sz="2000" b="1" kern="1200" dirty="0" smtClean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ТОЧКА ДОСТУПА И АРМ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ru-RU" sz="2100" b="1" dirty="0"/>
          </a:p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20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*Точка доступа   - предоставление доступа к электронным ресурсам 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20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по статическому IP-адресу учреждения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ru-RU" sz="2000" kern="12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  <a:sym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20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Arial"/>
              </a:rPr>
              <a:t>** АРМ (автоматизированное рабочее место читателя) – количество отдельно выделенных мест для работы читателей</a:t>
            </a:r>
            <a:endParaRPr sz="2000" kern="12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3" y="596593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5949" y="4071939"/>
            <a:ext cx="297000" cy="1071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33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23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0" y="546742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19;p10"/>
          <p:cNvSpPr txBox="1">
            <a:spLocks/>
          </p:cNvSpPr>
          <p:nvPr/>
        </p:nvSpPr>
        <p:spPr>
          <a:xfrm>
            <a:off x="818530" y="192755"/>
            <a:ext cx="8919977" cy="56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99" tIns="34274" rIns="68499" bIns="3427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defTabSz="685035">
              <a:buClr>
                <a:srgbClr val="000000"/>
              </a:buClr>
              <a:buSzPts val="3600"/>
            </a:pPr>
            <a:endParaRPr lang="ru-RU" sz="1400" kern="0" dirty="0">
              <a:solidFill>
                <a:srgbClr val="C00000"/>
              </a:solidFill>
            </a:endParaRPr>
          </a:p>
          <a:p>
            <a:pPr defTabSz="685035">
              <a:buClr>
                <a:srgbClr val="000000"/>
              </a:buClr>
              <a:buSzPts val="3600"/>
            </a:pPr>
            <a:endParaRPr lang="ru-RU" sz="1800" kern="0" dirty="0">
              <a:solidFill>
                <a:srgbClr val="C00000"/>
              </a:solidFill>
            </a:endParaRPr>
          </a:p>
          <a:p>
            <a:pPr defTabSz="685035">
              <a:buClr>
                <a:srgbClr val="000000"/>
              </a:buClr>
              <a:buSzPts val="3600"/>
            </a:pPr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5.6.2. Предоставление  доступа  пользователям  к  ресурсам  Национальной  электронной </a:t>
            </a:r>
          </a:p>
          <a:p>
            <a:pPr defTabSz="685035">
              <a:buClr>
                <a:srgbClr val="000000"/>
              </a:buClr>
              <a:buSzPts val="3600"/>
            </a:pPr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библиотеки (НЭБ) и Президентской  библиотеки (при наличии договора и статического ip-адреса</a:t>
            </a:r>
            <a:r>
              <a:rPr lang="ru-RU" sz="1200" kern="0" dirty="0">
                <a:solidFill>
                  <a:srgbClr val="C00000"/>
                </a:solidFill>
              </a:rPr>
              <a:t>)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11396"/>
              </p:ext>
            </p:extLst>
          </p:nvPr>
        </p:nvGraphicFramePr>
        <p:xfrm>
          <a:off x="179512" y="970591"/>
          <a:ext cx="8964489" cy="3329352"/>
        </p:xfrm>
        <a:graphic>
          <a:graphicData uri="http://schemas.openxmlformats.org/drawingml/2006/table">
            <a:tbl>
              <a:tblPr firstRow="1" firstCol="1" bandRow="1"/>
              <a:tblGrid>
                <a:gridCol w="2305754"/>
                <a:gridCol w="2566613"/>
                <a:gridCol w="1142323"/>
                <a:gridCol w="1084485"/>
                <a:gridCol w="1865314"/>
              </a:tblGrid>
              <a:tr h="6791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Библиотеки, где есть точка доступа к ресурсам: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 (перечислить библиотеки, а также № и дату договора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 предоставлении доступа)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точек доступа к ресурсу*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АРМ**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Планируемое подключение к НЭБ и ПБ (наименование библиотеки / год 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Президентской библиотеки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Национальной электронной библиотеки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Центральная городская библиотека (соглашение о сотрудничестве </a:t>
                      </a: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07.11.2017)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Экологическая библиотека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(договор № 101/НЭБ/0981 от «19» октября 2015г.)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Центр семейного чтения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(договор № 101/НЭБ/0981 от «19» октября 2015г.)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Центральная городская библиотека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(договор № 101/НЭБ/0981 от «19» октября 2015г.)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17</a:t>
                      </a:r>
                      <a:endParaRPr lang="ru-RU" sz="1200" kern="1200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928" y="4407740"/>
            <a:ext cx="8951117" cy="654023"/>
          </a:xfrm>
          <a:prstGeom prst="rect">
            <a:avLst/>
          </a:prstGeom>
          <a:solidFill>
            <a:schemeClr val="tx1"/>
          </a:solidFill>
        </p:spPr>
        <p:txBody>
          <a:bodyPr wrap="square" lIns="68511" tIns="34289" rIns="68511" bIns="34289" rtlCol="0">
            <a:spAutoFit/>
          </a:bodyPr>
          <a:lstStyle/>
          <a:p>
            <a:pPr defTabSz="685035">
              <a:buClr>
                <a:srgbClr val="000000"/>
              </a:buClr>
            </a:pPr>
            <a:r>
              <a:rPr lang="ru-RU" sz="1200" i="1" kern="0" dirty="0">
                <a:solidFill>
                  <a:srgbClr val="000000"/>
                </a:solidFill>
                <a:cs typeface="Arial"/>
                <a:sym typeface="Arial"/>
              </a:rPr>
              <a:t>*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sym typeface="Arial"/>
              </a:rPr>
              <a:t>Точка доступа   - предоставление доступа к электронным ресурсам по статическому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sym typeface="Arial"/>
              </a:rPr>
              <a:t>IP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sym typeface="Arial"/>
              </a:rPr>
              <a:t>-адресу учреждения.</a:t>
            </a:r>
          </a:p>
          <a:p>
            <a:pPr defTabSz="685035">
              <a:buClr>
                <a:srgbClr val="000000"/>
              </a:buClr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sym typeface="Arial"/>
              </a:rPr>
              <a:t>** АРМ (автоматизированное рабочее место читателя) – количество отдельно выделенных мест для работы читателей.</a:t>
            </a:r>
          </a:p>
          <a:p>
            <a:pPr defTabSz="685035">
              <a:buClr>
                <a:srgbClr val="000000"/>
              </a:buClr>
            </a:pP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5949" y="4071939"/>
            <a:ext cx="208830" cy="1071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1" tIns="34289" rIns="68511" bIns="34289" rtlCol="0" anchor="ctr"/>
          <a:lstStyle/>
          <a:p>
            <a:pPr algn="ctr" defTabSz="68503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73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882656" y="502181"/>
            <a:ext cx="7372125" cy="572625"/>
          </a:xfrm>
          <a:prstGeom prst="rect">
            <a:avLst/>
          </a:prstGeom>
        </p:spPr>
        <p:txBody>
          <a:bodyPr spcFirstLastPara="1" wrap="square" lIns="91333" tIns="91333" rIns="91333" bIns="91333" anchor="b" anchorCtr="0">
            <a:noAutofit/>
          </a:bodyPr>
          <a:lstStyle/>
          <a:p>
            <a:r>
              <a:rPr lang="ru-RU" sz="36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Основные ошибки</a:t>
            </a:r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295055" y="1131590"/>
            <a:ext cx="8641776" cy="1756125"/>
          </a:xfrm>
          <a:prstGeom prst="rect">
            <a:avLst/>
          </a:prstGeom>
        </p:spPr>
        <p:txBody>
          <a:bodyPr spcFirstLastPara="1" wrap="square" lIns="91333" tIns="91333" rIns="91333" bIns="91333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2100" dirty="0"/>
              <a:t>    </a:t>
            </a:r>
            <a:r>
              <a:rPr lang="ru-RU" sz="2000" kern="12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</a:rPr>
              <a:t>3</a:t>
            </a:r>
            <a:r>
              <a:rPr lang="ru-RU" sz="20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. Анализ использования электронных сетевых ресурсов.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ru-RU" sz="2000" kern="12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534988" indent="-534988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2000" kern="12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   4. Выводы по разделу: положительные изменения и ключевые проблемы формирования и использования электронных ресурсов в библиотечной сфере муниципального образования.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ru-RU" sz="2000" kern="12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95114" indent="0">
              <a:buClr>
                <a:srgbClr val="434343"/>
              </a:buClr>
              <a:buNone/>
            </a:pPr>
            <a:endParaRPr lang="ru-RU" sz="2000" dirty="0">
              <a:solidFill>
                <a:srgbClr val="434343"/>
              </a:solidFill>
            </a:endParaRPr>
          </a:p>
          <a:p>
            <a:pPr marL="256898" indent="-256898">
              <a:buClr>
                <a:schemeClr val="dk1"/>
              </a:buClr>
              <a:buSzPts val="1100"/>
            </a:pPr>
            <a:endParaRPr lang="ru-RU" sz="21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100" dirty="0"/>
              <a:t> </a:t>
            </a:r>
          </a:p>
        </p:txBody>
      </p:sp>
      <p:pic>
        <p:nvPicPr>
          <p:cNvPr id="6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3" y="495943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5948" y="4071939"/>
            <a:ext cx="311003" cy="1071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1" tIns="34289" rIns="68511" bIns="34289" rtlCol="0" anchor="ctr"/>
          <a:lstStyle/>
          <a:p>
            <a:pPr algn="ctr" defTabSz="68503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7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028" y="910494"/>
            <a:ext cx="8883972" cy="151216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1600" dirty="0">
                <a:latin typeface="Century" pitchFamily="18" charset="0"/>
              </a:rPr>
              <a:t/>
            </a:r>
            <a:br>
              <a:rPr lang="ru-RU" sz="1600" dirty="0">
                <a:latin typeface="Century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Перечисление культурно – массовых мероприятий делать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надо!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В таблице – самые яркие примеры!</a:t>
            </a:r>
            <a:b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  <a:t>Необходимо указать общие данные по количеству мероприятий </a:t>
            </a:r>
            <a:r>
              <a:rPr lang="ru-RU" sz="2000" b="1" dirty="0" smtClean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</a:br>
            <a:r>
              <a:rPr lang="ru-RU" sz="2000" b="1" dirty="0" smtClean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  <a:t>и </a:t>
            </a:r>
            <a:r>
              <a:rPr lang="ru-RU" sz="2000" b="1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  <a:t>посетителей</a:t>
            </a: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</a:b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  <a:t> </a:t>
            </a:r>
            <a:b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Barlow Condensed"/>
              </a:rPr>
            </a:b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>Общая характеристика основных направлений библиотечного обслуживания населения описывается с учетом расстановки приоритетов в анализируемом году. </a:t>
            </a:r>
            <a:b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</a:b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>При раскрытии актуальных направлений работы необходимо делать акцент на проектах, программах, актуальных услугах и инновационных формах обслуживания.</a:t>
            </a:r>
            <a:b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</a:b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</a:b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</a:b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  <a:sym typeface="Barlow Condense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3518"/>
            <a:ext cx="8136904" cy="77439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Внимательное заполнение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таблиц, ответы на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все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7375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15566"/>
            <a:ext cx="8892480" cy="1512168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latin typeface="Century Gothic" panose="020B0502020202020204" pitchFamily="34" charset="0"/>
              </a:rPr>
              <a:t/>
            </a:r>
            <a:br>
              <a:rPr lang="ru-RU" sz="3200" b="1" dirty="0">
                <a:latin typeface="Century Gothic" panose="020B0502020202020204" pitchFamily="34" charset="0"/>
              </a:rPr>
            </a:b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i="1" dirty="0"/>
              <a:t> </a:t>
            </a:r>
            <a:r>
              <a:rPr lang="ru-RU" sz="4000" b="1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</a:rPr>
              <a:t>В выводах:</a:t>
            </a:r>
            <a:br>
              <a:rPr lang="ru-RU" sz="4000" b="1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Участие в проекте </a:t>
            </a:r>
            <a:r>
              <a:rPr lang="ru-RU" sz="1800" b="1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«Пушкинская карта»:</a:t>
            </a:r>
            <a:br>
              <a:rPr lang="ru-RU" sz="1800" b="1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проанализировать какие формы и темы мероприятий вызвали наибольший </a:t>
            </a: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>интерес у читательской аудитории; </a:t>
            </a:r>
            <a:b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</a:b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>- указать какие трудности возникают при реализации проекта </a:t>
            </a: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</a:b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>«</a:t>
            </a: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>Пушкинская карта»;</a:t>
            </a:r>
            <a:b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</a:br>
            <a: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  <a:t>- проанализировать и кратко описать наиболее удачное мероприятие </a:t>
            </a:r>
            <a:br>
              <a:rPr lang="ru-RU" sz="18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sym typeface="Barlow Condensed"/>
              </a:rPr>
            </a:br>
            <a:endParaRPr lang="ru-RU" sz="18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  <a:sym typeface="Barlow Condense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83518"/>
            <a:ext cx="8059952" cy="7743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Внимательное заполнение таблиц, ответы  </a:t>
            </a:r>
            <a:r>
              <a:rPr lang="ru-RU" sz="1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на все  </a:t>
            </a:r>
            <a:r>
              <a:rPr lang="ru-RU" sz="1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97242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15566"/>
            <a:ext cx="8748464" cy="151216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Century Gothic" panose="020B0502020202020204" pitchFamily="34" charset="0"/>
              </a:rPr>
              <a:t/>
            </a:r>
            <a:br>
              <a:rPr lang="ru-RU" sz="3200" b="1" dirty="0">
                <a:latin typeface="Century Gothic" panose="020B0502020202020204" pitchFamily="34" charset="0"/>
              </a:rPr>
            </a:br>
            <a:r>
              <a:rPr lang="ru-RU" sz="3200" dirty="0"/>
              <a:t> </a:t>
            </a:r>
            <a:br>
              <a:rPr lang="ru-RU" sz="3200" dirty="0"/>
            </a:br>
            <a:r>
              <a:rPr lang="ru-RU" sz="1800" i="1" dirty="0">
                <a:latin typeface="Century" pitchFamily="18" charset="0"/>
              </a:rPr>
              <a:t> </a:t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2400" i="1" dirty="0">
                <a:latin typeface="Century" pitchFamily="18" charset="0"/>
              </a:rPr>
              <a:t/>
            </a:r>
            <a:br>
              <a:rPr lang="ru-RU" sz="2400" i="1" dirty="0">
                <a:latin typeface="Century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Мероприятия по гражданско-патриотическому просвещению </a:t>
            </a: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– в  том числе, описать мероприятия, темы, которые связаны с СВО (специальная военная операция) и с новыми регионами РФ, вошедшими в состав России в 2022 году. </a:t>
            </a:r>
            <a:b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>
                <a:latin typeface="Century Gothic" panose="020B0502020202020204" pitchFamily="34" charset="0"/>
              </a:rPr>
              <a:t/>
            </a:r>
            <a:br>
              <a:rPr lang="ru-RU" sz="3200" b="1" i="1" dirty="0">
                <a:latin typeface="Century Gothic" panose="020B0502020202020204" pitchFamily="34" charset="0"/>
              </a:rPr>
            </a:br>
            <a:endParaRPr lang="ru-RU" sz="3200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83518"/>
            <a:ext cx="8064897" cy="77439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Внимательное заполнение таблиц, ответы  на все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85345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136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78095"/>
            <a:ext cx="7128792" cy="151216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Century Gothic" panose="020B0502020202020204" pitchFamily="34" charset="0"/>
              </a:rPr>
              <a:t/>
            </a:r>
            <a:br>
              <a:rPr lang="ru-RU" sz="3200" b="1" dirty="0">
                <a:latin typeface="Century Gothic" panose="020B0502020202020204" pitchFamily="34" charset="0"/>
              </a:rPr>
            </a:br>
            <a:r>
              <a:rPr lang="ru-RU" sz="3200" dirty="0"/>
              <a:t> </a:t>
            </a:r>
            <a:br>
              <a:rPr lang="ru-RU" sz="3200" dirty="0"/>
            </a:br>
            <a:r>
              <a:rPr lang="ru-RU" sz="1800" i="1" dirty="0">
                <a:latin typeface="Century" pitchFamily="18" charset="0"/>
              </a:rPr>
              <a:t> </a:t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2400" b="1" dirty="0">
                <a:latin typeface="Century Gothic" panose="020B0502020202020204" pitchFamily="34" charset="0"/>
              </a:rPr>
              <a:t>И, конечно, выводы!</a:t>
            </a:r>
            <a:br>
              <a:rPr lang="ru-RU" sz="2400" b="1" dirty="0">
                <a:latin typeface="Century Gothic" panose="020B0502020202020204" pitchFamily="34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1800" i="1" dirty="0">
                <a:latin typeface="Century" pitchFamily="18" charset="0"/>
              </a:rPr>
              <a:t/>
            </a:r>
            <a:br>
              <a:rPr lang="ru-RU" sz="1800" i="1" dirty="0">
                <a:latin typeface="Century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>
                <a:latin typeface="Century Gothic" panose="020B0502020202020204" pitchFamily="34" charset="0"/>
              </a:rPr>
              <a:t/>
            </a:r>
            <a:br>
              <a:rPr lang="ru-RU" sz="3200" b="1" i="1" dirty="0">
                <a:latin typeface="Century Gothic" panose="020B0502020202020204" pitchFamily="34" charset="0"/>
              </a:rPr>
            </a:br>
            <a:endParaRPr lang="ru-RU" sz="3200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55526"/>
            <a:ext cx="8064897" cy="77439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Внимательное заполнение таблиц, ответы на все вопросы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5191" y="1995686"/>
            <a:ext cx="8712968" cy="1938901"/>
          </a:xfrm>
          <a:prstGeom prst="rect">
            <a:avLst/>
          </a:prstGeom>
        </p:spPr>
        <p:txBody>
          <a:bodyPr wrap="square" lIns="91350" tIns="45675" rIns="91350" bIns="45675">
            <a:spAutoFit/>
          </a:bodyPr>
          <a:lstStyle/>
          <a:p>
            <a:pPr defTabSz="913388"/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Привести краткую характеристику читательской аудитории (структура, интересы и предпочтения, наблюдаемые изменения), влияние читательской аудитории  на организацию и развитие библиотечного обслуживания,</a:t>
            </a:r>
          </a:p>
        </p:txBody>
      </p:sp>
    </p:spTree>
    <p:extLst>
      <p:ext uri="{BB962C8B-B14F-4D97-AF65-F5344CB8AC3E}">
        <p14:creationId xmlns:p14="http://schemas.microsoft.com/office/powerpoint/2010/main" val="353890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928990" y="621053"/>
            <a:ext cx="7372125" cy="572625"/>
          </a:xfrm>
          <a:prstGeom prst="rect">
            <a:avLst/>
          </a:prstGeom>
        </p:spPr>
        <p:txBody>
          <a:bodyPr spcFirstLastPara="1" wrap="square" lIns="91373" tIns="91373" rIns="91373" bIns="91373" anchor="b" anchorCtr="0">
            <a:normAutofit fontScale="90000"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6.7. Обслуживание удаленных пользователей</a:t>
            </a:r>
            <a:br>
              <a:rPr lang="ru-RU" sz="21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21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385763" y="1235684"/>
            <a:ext cx="8551068" cy="1756125"/>
          </a:xfrm>
          <a:prstGeom prst="rect">
            <a:avLst/>
          </a:prstGeom>
        </p:spPr>
        <p:txBody>
          <a:bodyPr spcFirstLastPara="1" wrap="square" lIns="91373" tIns="91373" rIns="91373" bIns="9137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100" dirty="0"/>
              <a:t>   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100" dirty="0"/>
              <a:t> </a:t>
            </a:r>
          </a:p>
        </p:txBody>
      </p:sp>
      <p:pic>
        <p:nvPicPr>
          <p:cNvPr id="6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3" y="483518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55479"/>
              </p:ext>
            </p:extLst>
          </p:nvPr>
        </p:nvGraphicFramePr>
        <p:xfrm>
          <a:off x="295079" y="1020442"/>
          <a:ext cx="8564527" cy="1402656"/>
        </p:xfrm>
        <a:graphic>
          <a:graphicData uri="http://schemas.openxmlformats.org/drawingml/2006/table">
            <a:tbl>
              <a:tblPr firstRow="1" firstCol="1" bandRow="1"/>
              <a:tblGrid>
                <a:gridCol w="361584"/>
                <a:gridCol w="2785661"/>
                <a:gridCol w="5417282"/>
              </a:tblGrid>
              <a:tr h="561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№ п/п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360" algn="dec"/>
                        </a:tabLs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Название онлайн-сервиса</a:t>
                      </a:r>
                    </a:p>
                  </a:txBody>
                  <a:tcPr marL="50387" marR="5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360" algn="dec"/>
                        </a:tabLs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Описание онлайн-сервиса, интернет-ссылка на сервис</a:t>
                      </a:r>
                    </a:p>
                  </a:txBody>
                  <a:tcPr marL="50387" marR="5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1.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2.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3.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91964"/>
              </p:ext>
            </p:extLst>
          </p:nvPr>
        </p:nvGraphicFramePr>
        <p:xfrm>
          <a:off x="295055" y="2966510"/>
          <a:ext cx="8580477" cy="928844"/>
        </p:xfrm>
        <a:graphic>
          <a:graphicData uri="http://schemas.openxmlformats.org/drawingml/2006/table">
            <a:tbl>
              <a:tblPr firstRow="1" firstCol="1" bandRow="1"/>
              <a:tblGrid>
                <a:gridCol w="5423112"/>
                <a:gridCol w="749267"/>
                <a:gridCol w="749267"/>
                <a:gridCol w="1658831"/>
              </a:tblGrid>
              <a:tr h="311757">
                <a:tc rowSpan="2">
                  <a:txBody>
                    <a:bodyPr/>
                    <a:lstStyle/>
                    <a:p>
                      <a:pPr marL="0" marR="0" algn="ctr" defTabSz="685375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Обращения к электронному каталогу и библиографическим базам данных библиотеки в удаленном режиме на сайтах библиотеки (к электронному каталогу и библиографическим базам данных библиотеки)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Количество обращений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за год</a:t>
                      </a:r>
                    </a:p>
                  </a:txBody>
                  <a:tcPr marL="50387" marR="5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2020 </a:t>
                      </a: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50387" marR="5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2021 </a:t>
                      </a: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50387" marR="5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2022 </a:t>
                      </a: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50387" marR="5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964">
                <a:tc>
                  <a:txBody>
                    <a:bodyPr/>
                    <a:lstStyle/>
                    <a:p>
                      <a:pPr marL="0" marR="0" algn="ctr" defTabSz="685375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Всего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94360" algn="dec"/>
                        </a:tabLst>
                      </a:pPr>
                      <a:r>
                        <a:rPr lang="ru-RU" sz="10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0387" marR="50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5948" y="4071939"/>
            <a:ext cx="311003" cy="1071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054" y="2472059"/>
            <a:ext cx="8640000" cy="493979"/>
          </a:xfrm>
          <a:prstGeom prst="rect">
            <a:avLst/>
          </a:prstGeom>
          <a:noFill/>
        </p:spPr>
        <p:txBody>
          <a:bodyPr wrap="square" lIns="68541" tIns="34289" rIns="68541" bIns="34289" rtlCol="0">
            <a:spAutoFit/>
          </a:bodyPr>
          <a:lstStyle/>
          <a:p>
            <a:pPr defTabSz="685375">
              <a:lnSpc>
                <a:spcPct val="115000"/>
              </a:lnSpc>
              <a:buClr>
                <a:srgbClr val="000000"/>
              </a:buClr>
              <a:buFont typeface="Arial"/>
            </a:pPr>
            <a:r>
              <a:rPr lang="ru-RU" sz="800" dirty="0">
                <a:solidFill>
                  <a:prstClr val="black"/>
                </a:solidFill>
                <a:latin typeface="PT Sans" panose="020B0503020203020204" pitchFamily="34" charset="-52"/>
                <a:sym typeface="Arial"/>
              </a:rPr>
              <a:t>Онлайн-сервисы библиотеки*</a:t>
            </a:r>
          </a:p>
          <a:p>
            <a:pPr defTabSz="685375">
              <a:lnSpc>
                <a:spcPct val="115000"/>
              </a:lnSpc>
              <a:buClr>
                <a:srgbClr val="000000"/>
              </a:buClr>
              <a:buFont typeface="Arial"/>
            </a:pPr>
            <a:r>
              <a:rPr lang="ru-RU" sz="800" dirty="0">
                <a:solidFill>
                  <a:prstClr val="black"/>
                </a:solidFill>
                <a:latin typeface="PT Sans" panose="020B0503020203020204" pitchFamily="34" charset="-52"/>
                <a:sym typeface="Arial"/>
              </a:rPr>
              <a:t>*перечислить все онлайн-сервисы, которые есть в библиотеке для пользователей: доступ к ЭК, виртуальные справочные  службы, </a:t>
            </a:r>
          </a:p>
          <a:p>
            <a:pPr defTabSz="685375">
              <a:lnSpc>
                <a:spcPct val="115000"/>
              </a:lnSpc>
              <a:buClr>
                <a:srgbClr val="000000"/>
              </a:buClr>
              <a:buFont typeface="Arial"/>
            </a:pPr>
            <a:r>
              <a:rPr lang="ru-RU" sz="800" dirty="0">
                <a:solidFill>
                  <a:prstClr val="black"/>
                </a:solidFill>
                <a:latin typeface="PT Sans" panose="020B0503020203020204" pitchFamily="34" charset="-52"/>
                <a:sym typeface="Arial"/>
              </a:rPr>
              <a:t>онлайн-консультант, электронный абонемент, онлайн-продление, онлайн-заказ (онлайн-бронирование), электронная доставка документов, обратная связь и др.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5387" y="4011910"/>
            <a:ext cx="8699333" cy="1027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541" tIns="34289" rIns="68541" bIns="3428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5937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375">
              <a:lnSpc>
                <a:spcPct val="115000"/>
              </a:lnSpc>
              <a:buClr>
                <a:srgbClr val="000000"/>
              </a:buClr>
              <a:buFont typeface="Arial"/>
              <a:tabLst>
                <a:tab pos="445008" algn="dec"/>
              </a:tabLst>
            </a:pPr>
            <a:r>
              <a:rPr lang="ru-RU" altLang="ru-RU" sz="1050" dirty="0">
                <a:solidFill>
                  <a:prstClr val="black"/>
                </a:solidFill>
                <a:latin typeface="PT Sans" panose="020B0503020203020204" pitchFamily="34" charset="-52"/>
                <a:cs typeface="+mn-cs"/>
                <a:sym typeface="Arial"/>
              </a:rPr>
              <a:t>Если в библиотеке нет собственного электронного каталога, а только осуществляется ввод изданий в Сводный каталог библиотек </a:t>
            </a:r>
          </a:p>
          <a:p>
            <a:pPr defTabSz="685375">
              <a:lnSpc>
                <a:spcPct val="115000"/>
              </a:lnSpc>
              <a:buClr>
                <a:srgbClr val="000000"/>
              </a:buClr>
              <a:buFont typeface="Arial"/>
              <a:tabLst>
                <a:tab pos="445008" algn="dec"/>
              </a:tabLst>
            </a:pPr>
            <a:r>
              <a:rPr lang="ru-RU" altLang="ru-RU" sz="1050" dirty="0">
                <a:solidFill>
                  <a:prstClr val="black"/>
                </a:solidFill>
                <a:latin typeface="PT Sans" panose="020B0503020203020204" pitchFamily="34" charset="-52"/>
                <a:cs typeface="+mn-cs"/>
                <a:sym typeface="Arial"/>
              </a:rPr>
              <a:t>Мурманской области, таблица не заполняется.</a:t>
            </a:r>
          </a:p>
          <a:p>
            <a:pPr defTabSz="685375">
              <a:lnSpc>
                <a:spcPct val="115000"/>
              </a:lnSpc>
              <a:buClr>
                <a:srgbClr val="000000"/>
              </a:buClr>
              <a:buFont typeface="Arial"/>
              <a:tabLst>
                <a:tab pos="445008" algn="dec"/>
              </a:tabLst>
            </a:pPr>
            <a:r>
              <a:rPr lang="ru-RU" altLang="ru-RU" sz="1050" b="1" dirty="0">
                <a:solidFill>
                  <a:prstClr val="black"/>
                </a:solidFill>
                <a:latin typeface="PT Sans" panose="020B0503020203020204" pitchFamily="34" charset="-52"/>
                <a:cs typeface="+mn-cs"/>
                <a:sym typeface="Arial"/>
              </a:rPr>
              <a:t>Анализ обращений к электронному каталогу и библиографическим базам данных библиотеки в удаленном режиме на сайтах библиотеки </a:t>
            </a:r>
          </a:p>
          <a:p>
            <a:pPr defTabSz="685375">
              <a:lnSpc>
                <a:spcPct val="115000"/>
              </a:lnSpc>
              <a:buClr>
                <a:srgbClr val="000000"/>
              </a:buClr>
              <a:buFont typeface="Arial"/>
              <a:tabLst>
                <a:tab pos="445008" algn="dec"/>
              </a:tabLst>
            </a:pPr>
            <a:r>
              <a:rPr lang="ru-RU" altLang="ru-RU" sz="1050" b="1" dirty="0">
                <a:solidFill>
                  <a:prstClr val="black"/>
                </a:solidFill>
                <a:latin typeface="PT Sans" panose="020B0503020203020204" pitchFamily="34" charset="-52"/>
                <a:cs typeface="+mn-cs"/>
                <a:sym typeface="Arial"/>
              </a:rPr>
              <a:t>за 3 года.</a:t>
            </a:r>
          </a:p>
          <a:p>
            <a:pPr defTabSz="685358" eaLnBrk="0" hangingPunct="0">
              <a:tabLst>
                <a:tab pos="445008" algn="dec"/>
              </a:tabLst>
            </a:pPr>
            <a:endParaRPr lang="ru-RU" altLang="ru-RU" sz="1400" kern="0" dirty="0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92881" y="953981"/>
            <a:ext cx="7372125" cy="572625"/>
          </a:xfrm>
          <a:prstGeom prst="rect">
            <a:avLst/>
          </a:prstGeom>
        </p:spPr>
        <p:txBody>
          <a:bodyPr spcFirstLastPara="1" wrap="square" lIns="91373" tIns="91373" rIns="91373" bIns="91373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Font typeface="Arial"/>
              <a:tabLst>
                <a:tab pos="594360" algn="dec"/>
              </a:tabLst>
            </a:pPr>
            <a:r>
              <a:rPr lang="ru-RU" dirty="0" smtClean="0">
                <a:solidFill>
                  <a:schemeClr val="accent5"/>
                </a:solidFill>
              </a:rPr>
              <a:t>  </a:t>
            </a:r>
            <a:r>
              <a:rPr lang="ru-RU" sz="1800" kern="12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Arial"/>
              </a:rPr>
              <a:t>7</a:t>
            </a:r>
            <a:r>
              <a:rPr lang="ru-RU" sz="1800" kern="12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Arial"/>
              </a:rPr>
              <a:t>.1</a:t>
            </a:r>
            <a:r>
              <a:rPr lang="ru-RU" sz="1800" kern="12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Arial"/>
              </a:rPr>
              <a:t>. Справочное обслуживание</a:t>
            </a:r>
            <a:endParaRPr sz="1800" kern="1200" dirty="0">
              <a:solidFill>
                <a:prstClr val="black"/>
              </a:solidFill>
              <a:latin typeface="PT Sans" panose="020B0503020203020204" pitchFamily="34" charset="-52"/>
              <a:ea typeface="+mn-ea"/>
              <a:cs typeface="+mn-cs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125" y="493234"/>
            <a:ext cx="8001001" cy="561690"/>
          </a:xfrm>
          <a:prstGeom prst="rect">
            <a:avLst/>
          </a:prstGeom>
        </p:spPr>
        <p:txBody>
          <a:bodyPr wrap="squar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Arial"/>
              </a:rPr>
              <a:t>7</a:t>
            </a: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. </a:t>
            </a: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Справочное, информационное и социально-правовое </a:t>
            </a:r>
            <a:endParaRPr lang="ru-RU" sz="1600" b="1" dirty="0" smtClean="0">
              <a:solidFill>
                <a:srgbClr val="FF0000"/>
              </a:solidFill>
              <a:latin typeface="Century Gothic" panose="020B0502020202020204" pitchFamily="34" charset="0"/>
              <a:sym typeface="Barlow Condensed Medium"/>
            </a:endParaRPr>
          </a:p>
          <a:p>
            <a:pPr defTabSz="685375">
              <a:buClr>
                <a:srgbClr val="000000"/>
              </a:buClr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обслуживание </a:t>
            </a: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пользователей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5" y="1786270"/>
            <a:ext cx="8808244" cy="3357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70999"/>
              </p:ext>
            </p:extLst>
          </p:nvPr>
        </p:nvGraphicFramePr>
        <p:xfrm>
          <a:off x="257178" y="1778796"/>
          <a:ext cx="8808244" cy="2882388"/>
        </p:xfrm>
        <a:graphic>
          <a:graphicData uri="http://schemas.openxmlformats.org/drawingml/2006/table">
            <a:tbl>
              <a:tblPr firstRow="1" firstCol="1" bandRow="1"/>
              <a:tblGrid>
                <a:gridCol w="4543519"/>
                <a:gridCol w="1068713"/>
                <a:gridCol w="1010332"/>
                <a:gridCol w="1094329"/>
                <a:gridCol w="1091351"/>
              </a:tblGrid>
              <a:tr h="749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выполненных библиографических запросов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(библиографические справки и консультации)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dec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49640" marR="4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dec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49640" marR="4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dec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49640" marR="4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dec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+ / - к 2021 г.</a:t>
                      </a:r>
                    </a:p>
                  </a:txBody>
                  <a:tcPr marL="49640" marR="4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Выполнено библиографических запросов, всего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=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=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=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=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том числе в стационарных условиях: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- из них для детей до 14 лет (включительно)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- из них для молодежи до 30 лет (включительно)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том числе во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внестационарном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режиме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том числе в удаленном режиме: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- из них через сеть Интернет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- из них по телефону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0" y="546744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5949" y="4071937"/>
            <a:ext cx="273124" cy="11353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83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5972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akirovaKA\Desktop\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9" y="1670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012" y="937905"/>
            <a:ext cx="151283" cy="4205594"/>
          </a:xfrm>
          <a:prstGeom prst="rect">
            <a:avLst/>
          </a:prstGeom>
          <a:solidFill>
            <a:srgbClr val="F54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algn="ctr" defTabSz="9129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664"/>
            <a:ext cx="1596606" cy="3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58A8DD-2AF0-5925-31A4-2D24BE117D4D}"/>
              </a:ext>
            </a:extLst>
          </p:cNvPr>
          <p:cNvSpPr/>
          <p:nvPr/>
        </p:nvSpPr>
        <p:spPr>
          <a:xfrm>
            <a:off x="-18479" y="217673"/>
            <a:ext cx="4570890" cy="6480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algn="ctr" defTabSz="912983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A3B99-5C93-AB5D-42A6-E47B0C1F4DFE}"/>
              </a:ext>
            </a:extLst>
          </p:cNvPr>
          <p:cNvSpPr txBox="1"/>
          <p:nvPr/>
        </p:nvSpPr>
        <p:spPr>
          <a:xfrm>
            <a:off x="118914" y="217675"/>
            <a:ext cx="4570890" cy="623246"/>
          </a:xfrm>
          <a:prstGeom prst="rect">
            <a:avLst/>
          </a:prstGeom>
          <a:noFill/>
        </p:spPr>
        <p:txBody>
          <a:bodyPr wrap="square" lIns="68487" tIns="34289" rIns="68487" bIns="34289">
            <a:spAutoFit/>
          </a:bodyPr>
          <a:lstStyle/>
          <a:p>
            <a:pPr defTabSz="684746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4746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: скругленные углы 28">
            <a:extLst>
              <a:ext uri="{FF2B5EF4-FFF2-40B4-BE49-F238E27FC236}">
                <a16:creationId xmlns:a16="http://schemas.microsoft.com/office/drawing/2014/main" xmlns="" id="{F350E34C-281E-0DDF-3D03-C8B745841BEA}"/>
              </a:ext>
            </a:extLst>
          </p:cNvPr>
          <p:cNvSpPr/>
          <p:nvPr/>
        </p:nvSpPr>
        <p:spPr>
          <a:xfrm>
            <a:off x="1044246" y="1063630"/>
            <a:ext cx="7728011" cy="37036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defTabSz="684662">
              <a:defRPr/>
            </a:pPr>
            <a:endParaRPr lang="ru-RU" sz="15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FD481D-396F-3D13-3156-740C057156BC}"/>
              </a:ext>
            </a:extLst>
          </p:cNvPr>
          <p:cNvSpPr txBox="1"/>
          <p:nvPr/>
        </p:nvSpPr>
        <p:spPr>
          <a:xfrm>
            <a:off x="0" y="291845"/>
            <a:ext cx="4849928" cy="346247"/>
          </a:xfrm>
          <a:prstGeom prst="rect">
            <a:avLst/>
          </a:prstGeom>
          <a:noFill/>
        </p:spPr>
        <p:txBody>
          <a:bodyPr wrap="square" lIns="68487" tIns="34289" rIns="68487" bIns="34289">
            <a:spAutoFit/>
          </a:bodyPr>
          <a:lstStyle/>
          <a:p>
            <a:pPr defTabSz="684746"/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ДОСТИЖЕНИЯ И СОБЫТИЯ ГОДА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43E35F5-300C-A4A6-B82A-C8689F0D1FD9}"/>
              </a:ext>
            </a:extLst>
          </p:cNvPr>
          <p:cNvSpPr/>
          <p:nvPr/>
        </p:nvSpPr>
        <p:spPr>
          <a:xfrm>
            <a:off x="1094962" y="1063640"/>
            <a:ext cx="8022518" cy="3577900"/>
          </a:xfrm>
          <a:prstGeom prst="rect">
            <a:avLst/>
          </a:prstGeom>
        </p:spPr>
        <p:txBody>
          <a:bodyPr wrap="square" lIns="68487" tIns="34289" rIns="68487" bIns="34289">
            <a:spAutoFit/>
          </a:bodyPr>
          <a:lstStyle/>
          <a:p>
            <a:pPr marL="342344" lvl="1" defTabSz="684746"/>
            <a:r>
              <a:rPr lang="ru-RU" sz="1400" b="1" dirty="0">
                <a:solidFill>
                  <a:prstClr val="black"/>
                </a:solidFill>
              </a:rPr>
              <a:t>1.1. Сведения о </a:t>
            </a:r>
            <a:r>
              <a:rPr lang="ru-RU" sz="1400" b="1" u="sng" dirty="0">
                <a:solidFill>
                  <a:prstClr val="black"/>
                </a:solidFill>
              </a:rPr>
              <a:t>достижениях</a:t>
            </a:r>
            <a:r>
              <a:rPr lang="ru-RU" sz="1400" b="1" dirty="0">
                <a:solidFill>
                  <a:prstClr val="black"/>
                </a:solidFill>
              </a:rPr>
              <a:t>, наиболее значимых проектах и мероприятиях </a:t>
            </a:r>
            <a:r>
              <a:rPr lang="ru-RU" sz="1400" b="1" dirty="0" err="1">
                <a:solidFill>
                  <a:prstClr val="black"/>
                </a:solidFill>
              </a:rPr>
              <a:t>отчетного</a:t>
            </a:r>
            <a:r>
              <a:rPr lang="ru-RU" sz="1400" b="1" dirty="0">
                <a:solidFill>
                  <a:prstClr val="black"/>
                </a:solidFill>
              </a:rPr>
              <a:t> года</a:t>
            </a:r>
            <a:endParaRPr lang="ru-RU" sz="1400" dirty="0">
              <a:solidFill>
                <a:prstClr val="black"/>
              </a:solidFill>
            </a:endParaRPr>
          </a:p>
          <a:p>
            <a:pPr marL="214003" indent="-214003" defTabSz="684746">
              <a:buClr>
                <a:srgbClr val="FF0000"/>
              </a:buClr>
              <a:buFont typeface="Wingdings 3" panose="05040102010807070707" pitchFamily="18" charset="2"/>
              <a:buChar char="w"/>
            </a:pPr>
            <a:r>
              <a:rPr lang="ru-RU" sz="1400" b="1" u="sng" dirty="0">
                <a:solidFill>
                  <a:prstClr val="black"/>
                </a:solidFill>
                <a:latin typeface="PT Sans" panose="020B0503020203020204" pitchFamily="34" charset="-52"/>
              </a:rPr>
              <a:t>другие достижения</a:t>
            </a: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модернизация структуры учреждения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расширение репертуара услуг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создание новых любительских объединений/клубов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публикации в профессиональной прессе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выступления на значимых профессиональных мероприятиях (конференциях; не забываем про Конгресс РБА)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проведение значимых профессиональных мероприятий (площадки РБА)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победы в профессиональных конкурсах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значимые награды коллектива, сотрудников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уровень зарплат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фонды (увеличение </a:t>
            </a:r>
            <a:r>
              <a:rPr lang="ru-RU" sz="1400" dirty="0" err="1">
                <a:solidFill>
                  <a:prstClr val="black"/>
                </a:solidFill>
                <a:latin typeface="PT Sans" panose="020B0503020203020204" pitchFamily="34" charset="-52"/>
              </a:rPr>
              <a:t>обновляемости</a:t>
            </a: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, например)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рост показателей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B8D015A-651B-4070-7304-28E4E36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7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" y="4129113"/>
            <a:ext cx="385763" cy="1014413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9460" y="1570256"/>
            <a:ext cx="138545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41" tIns="34289" rIns="68541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358" fontAlgn="base">
              <a:spcBef>
                <a:spcPct val="0"/>
              </a:spcBef>
              <a:spcAft>
                <a:spcPct val="0"/>
              </a:spcAft>
            </a:pPr>
            <a:endParaRPr lang="ru-RU" altLang="ru-RU" sz="1400" kern="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5945" y="4071937"/>
            <a:ext cx="401711" cy="11353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0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35" y="546744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57245"/>
              </p:ext>
            </p:extLst>
          </p:nvPr>
        </p:nvGraphicFramePr>
        <p:xfrm>
          <a:off x="311004" y="1059708"/>
          <a:ext cx="8768704" cy="4054590"/>
        </p:xfrm>
        <a:graphic>
          <a:graphicData uri="http://schemas.openxmlformats.org/drawingml/2006/table">
            <a:tbl>
              <a:tblPr firstRow="1" firstCol="1" bandRow="1"/>
              <a:tblGrid>
                <a:gridCol w="338053"/>
                <a:gridCol w="2449167"/>
                <a:gridCol w="1200437"/>
                <a:gridCol w="1276325"/>
                <a:gridCol w="1138621"/>
                <a:gridCol w="1182752"/>
                <a:gridCol w="1183349"/>
              </a:tblGrid>
              <a:tr h="98298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№ п/п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Название виртуальной справочной службы, интернет-ссылка на сервис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Отраслевая специализация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(универсальная или тематическая)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Наличие архива выполненных справок для ВСС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(да / нет)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Количество выполненных справок и консультаций 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Количество выполненных справок и консультаций 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 г.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Количество выполненных справок и консультаций 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 г.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Виртуальная справочная служба на сайте МБУ ЦБС </a:t>
                      </a:r>
                      <a:r>
                        <a:rPr lang="ru-RU" sz="1200" b="0" i="0" u="sng" strike="noStrike">
                          <a:solidFill>
                            <a:srgbClr val="0000FF"/>
                          </a:solidFill>
                          <a:effectLst/>
                          <a:latin typeface="+mj-lt"/>
                          <a:hlinkClick r:id="rId4"/>
                        </a:rPr>
                        <a:t>http://krai.monlib.ru/questions/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универсальная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да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13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Онлайн-консультант 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 сайте МБУ ЦБС </a:t>
                      </a:r>
                      <a:r>
                        <a:rPr lang="ru-RU" sz="1200" b="0" i="0" u="sng" strike="noStrike">
                          <a:solidFill>
                            <a:srgbClr val="0000FF"/>
                          </a:solidFill>
                          <a:effectLst/>
                          <a:latin typeface="+mj-lt"/>
                          <a:hlinkClick r:id="rId5"/>
                        </a:rPr>
                        <a:t>http://monlib.ru/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универсальная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«Есть вопросы? Ответим!» в группе Народная память Мончегорска в социальной сети ВКонтакте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sng" strike="noStrike">
                          <a:solidFill>
                            <a:srgbClr val="0000FF"/>
                          </a:solidFill>
                          <a:effectLst/>
                          <a:latin typeface="+mj-lt"/>
                          <a:hlinkClick r:id="rId6"/>
                        </a:rPr>
                        <a:t>https://vk.com/topic-71590517_33814121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тематическая,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краеведческая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да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0" marR="4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0" marR="4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0" marR="4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0" marR="4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0" marR="4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0" marR="4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0" marR="4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" y="4870321"/>
            <a:ext cx="9222581" cy="242372"/>
          </a:xfrm>
          <a:prstGeom prst="rect">
            <a:avLst/>
          </a:prstGeom>
          <a:solidFill>
            <a:schemeClr val="tx1"/>
          </a:solidFill>
        </p:spPr>
        <p:txBody>
          <a:bodyPr wrap="squar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1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Количество выполненных справок по годам должно соответствовать статистическим данным в отчетах за предыдущие периоды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6957" y="643252"/>
            <a:ext cx="7176977" cy="315469"/>
          </a:xfrm>
          <a:prstGeom prst="rect">
            <a:avLst/>
          </a:prstGeom>
        </p:spPr>
        <p:txBody>
          <a:bodyPr wrap="squar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Arial"/>
              </a:rPr>
              <a:t>7.2. Виртуальное справочное обслуживание*</a:t>
            </a:r>
          </a:p>
        </p:txBody>
      </p:sp>
    </p:spTree>
    <p:extLst>
      <p:ext uri="{BB962C8B-B14F-4D97-AF65-F5344CB8AC3E}">
        <p14:creationId xmlns:p14="http://schemas.microsoft.com/office/powerpoint/2010/main" val="321116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062" y="554983"/>
            <a:ext cx="6282731" cy="315469"/>
          </a:xfrm>
          <a:prstGeom prst="rect">
            <a:avLst/>
          </a:prstGeom>
        </p:spPr>
        <p:txBody>
          <a:bodyPr wrap="non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7.3. Библиографическое информирование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49045"/>
              </p:ext>
            </p:extLst>
          </p:nvPr>
        </p:nvGraphicFramePr>
        <p:xfrm>
          <a:off x="142877" y="978830"/>
          <a:ext cx="8779671" cy="3175824"/>
        </p:xfrm>
        <a:graphic>
          <a:graphicData uri="http://schemas.openxmlformats.org/drawingml/2006/table">
            <a:tbl>
              <a:tblPr firstRow="1" firstCol="1" bandRow="1"/>
              <a:tblGrid>
                <a:gridCol w="2505764"/>
                <a:gridCol w="1233899"/>
                <a:gridCol w="958646"/>
                <a:gridCol w="977628"/>
                <a:gridCol w="1138985"/>
                <a:gridCol w="1006103"/>
                <a:gridCol w="958646"/>
              </a:tblGrid>
              <a:tr h="8451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Абоненты информирования</a:t>
                      </a: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Количество абонентов</a:t>
                      </a: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Количество тем информирования</a:t>
                      </a: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2020 </a:t>
                      </a: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2021 </a:t>
                      </a: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2022 </a:t>
                      </a: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2020 </a:t>
                      </a: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2021 </a:t>
                      </a: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2022 </a:t>
                      </a: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6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Индивидуальные абоненты</a:t>
                      </a: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6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Коллективные </a:t>
                      </a:r>
                      <a:endParaRPr lang="ru-RU" sz="1800" b="0" i="0" u="none" strike="noStrike" kern="1200" cap="none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абоненты </a:t>
                      </a: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662" marR="48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3" y="554983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4063" y="4153983"/>
            <a:ext cx="7459013" cy="553996"/>
          </a:xfrm>
          <a:prstGeom prst="rect">
            <a:avLst/>
          </a:prstGeom>
        </p:spPr>
        <p:txBody>
          <a:bodyPr wrap="squar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sym typeface="Arial"/>
              </a:rPr>
              <a:t>* Анализ информационного обслуживания индивидуальных и коллективных абонентов в динамике за 3 года. </a:t>
            </a:r>
          </a:p>
          <a:p>
            <a:pPr defTabSz="685375">
              <a:buClr>
                <a:srgbClr val="000000"/>
              </a:buClr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sym typeface="Arial"/>
              </a:rPr>
              <a:t>Описать тематику запросов, состав абонентов, основные проблемы и достижения.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5948" y="4071937"/>
            <a:ext cx="136562" cy="11353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60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825506" y="723638"/>
            <a:ext cx="7372125" cy="727707"/>
          </a:xfrm>
          <a:prstGeom prst="rect">
            <a:avLst/>
          </a:prstGeom>
        </p:spPr>
        <p:txBody>
          <a:bodyPr spcFirstLastPara="1" wrap="square" lIns="91373" tIns="91373" rIns="91373" bIns="91373" anchor="b" anchorCtr="0"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b="1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9660" y="559129"/>
            <a:ext cx="7020113" cy="346247"/>
          </a:xfrm>
          <a:prstGeom prst="rect">
            <a:avLst/>
          </a:prstGeom>
        </p:spPr>
        <p:txBody>
          <a:bodyPr wrap="non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sym typeface="Arial"/>
              </a:rPr>
              <a:t>7.3. Библиографическое информирование пользователей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64514"/>
              </p:ext>
            </p:extLst>
          </p:nvPr>
        </p:nvGraphicFramePr>
        <p:xfrm>
          <a:off x="264320" y="1507338"/>
          <a:ext cx="8629653" cy="2483271"/>
        </p:xfrm>
        <a:graphic>
          <a:graphicData uri="http://schemas.openxmlformats.org/drawingml/2006/table">
            <a:tbl>
              <a:tblPr firstRow="1" firstCol="1" bandRow="1"/>
              <a:tblGrid>
                <a:gridCol w="2949614"/>
                <a:gridCol w="875046"/>
                <a:gridCol w="1014848"/>
                <a:gridCol w="1014848"/>
                <a:gridCol w="1025203"/>
                <a:gridCol w="1025203"/>
                <a:gridCol w="724891"/>
              </a:tblGrid>
              <a:tr h="405662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Абоненты информирования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Количество абонентов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Количество тем информирования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2020 г.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2021 г.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2022 г.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2020 г.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2021 г.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2022 г.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Индивидуальные абоненты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99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85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55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83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73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57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Коллективные абоненты 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21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51435" marR="51435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2894" y="3955857"/>
            <a:ext cx="8686800" cy="761747"/>
          </a:xfrm>
          <a:prstGeom prst="rect">
            <a:avLst/>
          </a:prstGeom>
          <a:solidFill>
            <a:schemeClr val="tx1"/>
          </a:solidFill>
        </p:spPr>
        <p:txBody>
          <a:bodyPr wrap="squar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5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Анализ информационного обслуживания индивидуальных и коллективных абонентов </a:t>
            </a:r>
          </a:p>
          <a:p>
            <a:pPr defTabSz="685375">
              <a:buClr>
                <a:srgbClr val="000000"/>
              </a:buClr>
            </a:pPr>
            <a:r>
              <a:rPr lang="ru-RU" sz="15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в динамике за 3 года. </a:t>
            </a:r>
            <a:endParaRPr lang="ru-RU" sz="15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defTabSz="685375">
              <a:buClr>
                <a:srgbClr val="000000"/>
              </a:buClr>
            </a:pPr>
            <a:r>
              <a:rPr lang="ru-RU" sz="15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Описать тематику запросов, состав абонентов, основные проблемы и достижения.</a:t>
            </a:r>
            <a:endParaRPr lang="ru-RU" sz="15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pic>
        <p:nvPicPr>
          <p:cNvPr id="9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0" y="546742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5949" y="3955832"/>
            <a:ext cx="308842" cy="12514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12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818363" y="447815"/>
            <a:ext cx="7801578" cy="572625"/>
          </a:xfrm>
          <a:prstGeom prst="rect">
            <a:avLst/>
          </a:prstGeom>
        </p:spPr>
        <p:txBody>
          <a:bodyPr spcFirstLastPara="1" wrap="square" lIns="91373" tIns="91373" rIns="91373" bIns="91373" anchor="b" anchorCtr="0">
            <a:noAutofit/>
          </a:bodyPr>
          <a:lstStyle/>
          <a:p>
            <a:pPr lvl="0"/>
            <a:r>
              <a:rPr lang="ru-RU" sz="20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Социально-правовое обслуживание пользователей</a:t>
            </a:r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314045" y="1059582"/>
            <a:ext cx="8615362" cy="1756125"/>
          </a:xfrm>
          <a:prstGeom prst="rect">
            <a:avLst/>
          </a:prstGeom>
        </p:spPr>
        <p:txBody>
          <a:bodyPr spcFirstLastPara="1" wrap="square" lIns="91373" tIns="91373" rIns="91373" bIns="91373" anchor="t" anchorCtr="0">
            <a:noAutofit/>
          </a:bodyPr>
          <a:lstStyle/>
          <a:p>
            <a:pPr marL="95174" indent="0">
              <a:buClr>
                <a:srgbClr val="000000"/>
              </a:buClr>
              <a:buFont typeface="Arial"/>
              <a:buNone/>
            </a:pPr>
            <a:r>
              <a:rPr lang="ru-RU" sz="1800" b="1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Анализ </a:t>
            </a:r>
            <a:r>
              <a:rPr lang="ru-RU" sz="1800" b="1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работы по данному направлению</a:t>
            </a:r>
            <a:r>
              <a:rPr lang="ru-RU" sz="1800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: указать основные категории пользователей, перечислить наиболее крупные и инновационные мероприятия </a:t>
            </a:r>
            <a:r>
              <a:rPr lang="ru-RU" sz="1800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в </a:t>
            </a:r>
            <a:r>
              <a:rPr lang="ru-RU" sz="1800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данном направлении, программы и  проекты; осуществление правового информирования (бесплатная юридическая помощь), перечислить справочно-правовые системы, используемые в обслуживании пользователей; привести примеры библиографической продукции, созданной в отчётном году по указанному направлению деятельности.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ru-RU" dirty="0" smtClean="0">
              <a:solidFill>
                <a:srgbClr val="434343"/>
              </a:solidFill>
            </a:endParaRPr>
          </a:p>
          <a:p>
            <a:pPr marL="257018" indent="-257018">
              <a:buClr>
                <a:schemeClr val="dk1"/>
              </a:buClr>
              <a:buSzPts val="1100"/>
            </a:pPr>
            <a:endParaRPr lang="ru-RU" sz="21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100" dirty="0"/>
              <a:t> </a:t>
            </a:r>
          </a:p>
        </p:txBody>
      </p:sp>
      <p:pic>
        <p:nvPicPr>
          <p:cNvPr id="6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3" y="596593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5949" y="4098852"/>
            <a:ext cx="308842" cy="1108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34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410210" y="1135469"/>
            <a:ext cx="9415463" cy="572625"/>
          </a:xfrm>
          <a:prstGeom prst="rect">
            <a:avLst/>
          </a:prstGeom>
        </p:spPr>
        <p:txBody>
          <a:bodyPr spcFirstLastPara="1" wrap="square" lIns="91373" tIns="91373" rIns="91373" bIns="91373" anchor="b" anchorCtr="0">
            <a:noAutofit/>
          </a:bodyPr>
          <a:lstStyle/>
          <a:p>
            <a:pPr lvl="0"/>
            <a:r>
              <a:rPr lang="ru-RU" sz="2000" b="1" kern="1200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ОСНОВНЫЕ ОШИБКИ</a:t>
            </a:r>
            <a:endParaRPr lang="ru-RU" sz="2000" b="1" kern="1200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353864" y="1715267"/>
            <a:ext cx="8551068" cy="1756125"/>
          </a:xfrm>
          <a:prstGeom prst="rect">
            <a:avLst/>
          </a:prstGeom>
        </p:spPr>
        <p:txBody>
          <a:bodyPr spcFirstLastPara="1" wrap="square" lIns="91373" tIns="91373" rIns="91373" bIns="9137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ru-RU" sz="2000" kern="1200" dirty="0" smtClean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Arial"/>
              </a:rPr>
              <a:t>1</a:t>
            </a:r>
            <a:r>
              <a:rPr lang="ru-RU" sz="2000" kern="12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  <a:sym typeface="Arial"/>
              </a:rPr>
              <a:t>. </a:t>
            </a:r>
            <a:r>
              <a:rPr lang="ru-RU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Несовпадение статистических показателей за предыдущие </a:t>
            </a:r>
            <a:r>
              <a:rPr lang="ru-RU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годы.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 2</a:t>
            </a:r>
            <a:r>
              <a:rPr lang="ru-RU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. Несоответствие показателей в отчете реальной статистике.</a:t>
            </a:r>
          </a:p>
          <a:p>
            <a:pPr marL="361950" indent="-361950">
              <a:buClr>
                <a:schemeClr val="dk1"/>
              </a:buClr>
              <a:buSzPts val="1100"/>
              <a:buNone/>
            </a:pPr>
            <a:r>
              <a:rPr lang="ru-RU" sz="1800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ru-RU" sz="1800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3</a:t>
            </a:r>
            <a:r>
              <a:rPr lang="ru-RU" sz="1800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. </a:t>
            </a:r>
            <a:r>
              <a:rPr lang="ru-RU" sz="1800" b="1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ОБЯЗАТЕЛЬНО необходимо проводить анализ показателей, справочного обслуживания.</a:t>
            </a:r>
          </a:p>
          <a:p>
            <a:pPr marL="257018" indent="-257018">
              <a:buClr>
                <a:schemeClr val="dk1"/>
              </a:buClr>
              <a:buSzPts val="1100"/>
            </a:pPr>
            <a:endParaRPr lang="ru-RU" sz="20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000" dirty="0"/>
              <a:t> </a:t>
            </a:r>
          </a:p>
        </p:txBody>
      </p:sp>
      <p:pic>
        <p:nvPicPr>
          <p:cNvPr id="6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3" y="542403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538" y="596593"/>
            <a:ext cx="7342316" cy="315469"/>
          </a:xfrm>
          <a:prstGeom prst="rect">
            <a:avLst/>
          </a:prstGeom>
        </p:spPr>
        <p:txBody>
          <a:bodyPr wrap="non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Межбиблиотечный абонемент и электронная доставка документов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5949" y="4098852"/>
            <a:ext cx="308842" cy="1108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86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" y="1041382"/>
            <a:ext cx="6472238" cy="242372"/>
          </a:xfrm>
          <a:prstGeom prst="rect">
            <a:avLst/>
          </a:prstGeom>
        </p:spPr>
        <p:txBody>
          <a:bodyPr wrap="squar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100" b="1" kern="0" dirty="0">
                <a:solidFill>
                  <a:srgbClr val="000000"/>
                </a:solidFill>
                <a:cs typeface="Arial"/>
                <a:sym typeface="Arial"/>
              </a:rPr>
              <a:t>7.7.</a:t>
            </a:r>
            <a:r>
              <a:rPr lang="ru-RU" sz="1100" b="1" i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ru-RU" sz="1100" b="1" kern="0" dirty="0">
                <a:solidFill>
                  <a:srgbClr val="000000"/>
                </a:solidFill>
                <a:cs typeface="Arial"/>
                <a:sym typeface="Arial"/>
              </a:rPr>
              <a:t>Межбиблиотечный абонемент и электронная доставка документов</a:t>
            </a:r>
            <a:endParaRPr lang="ru-RU"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5469" y="1340466"/>
            <a:ext cx="138545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41" tIns="34289" rIns="68541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358" fontAlgn="base">
              <a:spcBef>
                <a:spcPct val="0"/>
              </a:spcBef>
              <a:spcAft>
                <a:spcPct val="0"/>
              </a:spcAft>
            </a:pPr>
            <a:endParaRPr lang="ru-RU" altLang="ru-RU" sz="1400" kern="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86223"/>
              </p:ext>
            </p:extLst>
          </p:nvPr>
        </p:nvGraphicFramePr>
        <p:xfrm>
          <a:off x="271462" y="1239359"/>
          <a:ext cx="8665370" cy="3711697"/>
        </p:xfrm>
        <a:graphic>
          <a:graphicData uri="http://schemas.openxmlformats.org/drawingml/2006/table">
            <a:tbl>
              <a:tblPr firstRow="1" firstCol="1" bandRow="1"/>
              <a:tblGrid>
                <a:gridCol w="4466131"/>
                <a:gridCol w="1415922"/>
                <a:gridCol w="1417654"/>
                <a:gridCol w="1365663"/>
              </a:tblGrid>
              <a:tr h="235749">
                <a:tc>
                  <a:txBody>
                    <a:bodyPr/>
                    <a:lstStyle/>
                    <a:p>
                      <a:pPr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Показатели         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                                                                    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2020 г.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2021 г.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2022 г.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пользователей, обратившихся к услугам МБА и ЭДД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441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пользователей, обратившихся в стационаре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441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удаленных индивидуальных пользователей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441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удаленных коллективных пользователей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Зарегистрировано заказов (всего)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321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299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497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заказов от пользователей, обратившихся в стационаре 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497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заказов от удаленных индивидуальных пользователей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441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заказов от удаленных коллективных пользователей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0" y="558952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5538" y="558952"/>
            <a:ext cx="7342316" cy="315469"/>
          </a:xfrm>
          <a:prstGeom prst="rect">
            <a:avLst/>
          </a:prstGeom>
        </p:spPr>
        <p:txBody>
          <a:bodyPr wrap="non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Межбиблиотечный абонемент и электронная доставка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5948" y="4098852"/>
            <a:ext cx="231258" cy="1108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81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82740"/>
              </p:ext>
            </p:extLst>
          </p:nvPr>
        </p:nvGraphicFramePr>
        <p:xfrm>
          <a:off x="128614" y="1000150"/>
          <a:ext cx="9015413" cy="3021811"/>
        </p:xfrm>
        <a:graphic>
          <a:graphicData uri="http://schemas.openxmlformats.org/drawingml/2006/table">
            <a:tbl>
              <a:tblPr firstRow="1" firstCol="1" bandRow="1"/>
              <a:tblGrid>
                <a:gridCol w="4646543"/>
                <a:gridCol w="733855"/>
                <a:gridCol w="739262"/>
                <a:gridCol w="733855"/>
                <a:gridCol w="741068"/>
                <a:gridCol w="714021"/>
                <a:gridCol w="706809"/>
              </a:tblGrid>
              <a:tr h="323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Получено документов из фондов других библиотек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МБА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ЭДД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МБА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ЭДД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МБА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ЭДД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федеральные центры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муниципальные библиотеки области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библиотеки других регионов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МГОУНБ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Выполнено заказов: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МБА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ЭДД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МБА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ЭДД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МБА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ЭДД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из фонда своей б-ки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из фонда МГОУНБ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из фонда других библиотек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отказов (всего)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справок и консультаций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8613" y="4038718"/>
            <a:ext cx="9015413" cy="807914"/>
          </a:xfrm>
          <a:prstGeom prst="rect">
            <a:avLst/>
          </a:prstGeom>
          <a:solidFill>
            <a:schemeClr val="tx1"/>
          </a:solidFill>
        </p:spPr>
        <p:txBody>
          <a:bodyPr wrap="squar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2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Анализ показателей МБА и ЭДД, категории пользователей услуги МБА и ЭДД; причины отказов читателям </a:t>
            </a:r>
          </a:p>
          <a:p>
            <a:pPr defTabSz="685375">
              <a:buClr>
                <a:srgbClr val="000000"/>
              </a:buClr>
            </a:pPr>
            <a:r>
              <a:rPr lang="ru-RU" sz="12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и библиотекам.</a:t>
            </a:r>
          </a:p>
          <a:p>
            <a:pPr defTabSz="685375">
              <a:buClr>
                <a:srgbClr val="000000"/>
              </a:buClr>
            </a:pPr>
            <a:r>
              <a:rPr lang="ru-RU" sz="12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Анализ справочного обслуживания по системе МБА и ЭДД (в стационаре и удаленном режиме). Описать основные проблемы и достижения.</a:t>
            </a:r>
          </a:p>
        </p:txBody>
      </p:sp>
      <p:pic>
        <p:nvPicPr>
          <p:cNvPr id="10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0" y="534667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5538" y="534667"/>
            <a:ext cx="7342316" cy="315469"/>
          </a:xfrm>
          <a:prstGeom prst="rect">
            <a:avLst/>
          </a:prstGeom>
        </p:spPr>
        <p:txBody>
          <a:bodyPr wrap="none" lIns="68541" tIns="34289" rIns="68541" bIns="34289">
            <a:spAutoFit/>
          </a:bodyPr>
          <a:lstStyle/>
          <a:p>
            <a:pPr defTabSz="685375">
              <a:buClr>
                <a:srgbClr val="000000"/>
              </a:buClr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sym typeface="Barlow Condensed Medium"/>
              </a:rPr>
              <a:t>Межбиблиотечный абонемент и электронная доставка документов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5948" y="4098852"/>
            <a:ext cx="144536" cy="1108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89" rIns="68541" bIns="34289" rtlCol="0" anchor="ctr"/>
          <a:lstStyle/>
          <a:p>
            <a:pPr algn="ctr" defTabSz="685375">
              <a:buClr>
                <a:srgbClr val="000000"/>
              </a:buClr>
            </a:pPr>
            <a:endParaRPr lang="ru-RU" sz="11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37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52" y="-37396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hakirovaKA\Desktop\11рр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2"/>
            <a:ext cx="9198991" cy="51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55576" y="550339"/>
            <a:ext cx="7560840" cy="360040"/>
          </a:xfrm>
          <a:prstGeom prst="rect">
            <a:avLst/>
          </a:prstGeom>
        </p:spPr>
        <p:txBody>
          <a:bodyPr vert="horz" lIns="91390" tIns="45695" rIns="91390" bIns="456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8.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Краеведческая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деятельность библиотек</a:t>
            </a:r>
            <a:endParaRPr lang="ru-RU" sz="24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03830"/>
              </p:ext>
            </p:extLst>
          </p:nvPr>
        </p:nvGraphicFramePr>
        <p:xfrm>
          <a:off x="179512" y="1051977"/>
          <a:ext cx="8784976" cy="3105533"/>
        </p:xfrm>
        <a:graphic>
          <a:graphicData uri="http://schemas.openxmlformats.org/drawingml/2006/table">
            <a:tbl>
              <a:tblPr/>
              <a:tblGrid>
                <a:gridCol w="4914318"/>
                <a:gridCol w="1080125"/>
                <a:gridCol w="1021738"/>
                <a:gridCol w="1021738"/>
                <a:gridCol w="747057"/>
              </a:tblGrid>
              <a:tr h="65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8.2 Формирование электронных краеведческих </a:t>
                      </a:r>
                      <a:endParaRPr lang="ru-RU" sz="1600" b="1" i="0" u="none" strike="noStrike" kern="1200" cap="none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баз </a:t>
                      </a:r>
                      <a:r>
                        <a:rPr lang="ru-RU" sz="1600" b="1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данных</a:t>
                      </a:r>
                      <a:endParaRPr lang="ru-RU" sz="1600" b="1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Наименование БД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2021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2022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2023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+/- к </a:t>
                      </a: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2021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Ввод  библиографических записей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Объем  БД по итогам года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  <a:sym typeface="Barlow Condensed"/>
                        </a:rPr>
                        <a:t>  - в т.ч. доступного в сети Интернет (единиц)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  <a:sym typeface="Barlow Condense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9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22" y="0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55576" y="555528"/>
            <a:ext cx="7448848" cy="360040"/>
          </a:xfrm>
          <a:prstGeom prst="rect">
            <a:avLst/>
          </a:prstGeom>
        </p:spPr>
        <p:txBody>
          <a:bodyPr vert="horz" lIns="91390" tIns="45695" rIns="91390" bIns="456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8. Краеведческая деятельность библиотек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14802"/>
              </p:ext>
            </p:extLst>
          </p:nvPr>
        </p:nvGraphicFramePr>
        <p:xfrm>
          <a:off x="251520" y="1059582"/>
          <a:ext cx="8640960" cy="2988269"/>
        </p:xfrm>
        <a:graphic>
          <a:graphicData uri="http://schemas.openxmlformats.org/drawingml/2006/table">
            <a:tbl>
              <a:tblPr/>
              <a:tblGrid>
                <a:gridCol w="3451888"/>
                <a:gridCol w="1858178"/>
                <a:gridCol w="1498643"/>
                <a:gridCol w="1832251"/>
              </a:tblGrid>
              <a:tr h="53678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8.5. Анализ формирования и использования фондов краеведческих документов и местных изданий </a:t>
                      </a:r>
                      <a:endParaRPr lang="ru-RU" sz="1600" b="1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Количественный объем краеведческого фонда библиотеки (экз.)*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 </a:t>
                      </a:r>
                      <a:endParaRPr lang="ru-RU" sz="1600" b="0" i="0" u="none" strike="noStrike" kern="1200" cap="none" dirty="0" smtClean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01.01.2022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01.01.2023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600" b="0" i="0" u="none" strike="noStrike" kern="1200" cap="none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01.01.2024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Состоит всего, в т.ч.: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 краеведческие документы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-обязательный экземпляр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6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52" y="-18356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83568" y="555528"/>
            <a:ext cx="8024912" cy="360040"/>
          </a:xfrm>
          <a:prstGeom prst="rect">
            <a:avLst/>
          </a:prstGeom>
        </p:spPr>
        <p:txBody>
          <a:bodyPr vert="horz" lIns="91390" tIns="45695" rIns="91390" bIns="456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8. Краеведческая деятельность библиотек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58413"/>
              </p:ext>
            </p:extLst>
          </p:nvPr>
        </p:nvGraphicFramePr>
        <p:xfrm>
          <a:off x="184712" y="1131591"/>
          <a:ext cx="8707770" cy="2880319"/>
        </p:xfrm>
        <a:graphic>
          <a:graphicData uri="http://schemas.openxmlformats.org/drawingml/2006/table">
            <a:tbl>
              <a:tblPr/>
              <a:tblGrid>
                <a:gridCol w="3460467"/>
                <a:gridCol w="874260"/>
                <a:gridCol w="874260"/>
                <a:gridCol w="874260"/>
                <a:gridCol w="874260"/>
                <a:gridCol w="876003"/>
                <a:gridCol w="874260"/>
              </a:tblGrid>
              <a:tr h="4485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новых поступлений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экземпляров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Количество названий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г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Краеведческие документы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 т.ч. по видам документов: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 книги, брошюры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 журналы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 газеты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в. т.ч. обязательный экземпляр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60"/>
            <a:ext cx="184710" cy="3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0" tIns="45695" rIns="91390" bIns="45695" numCol="1" anchor="ctr" anchorCtr="0" compatLnSpc="1">
            <a:prstTxWarp prst="textNoShape">
              <a:avLst/>
            </a:prstTxWarp>
            <a:spAutoFit/>
          </a:bodyPr>
          <a:lstStyle/>
          <a:p>
            <a:pPr defTabSz="913838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7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5972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akirovaKA\Desktop\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9" y="1670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012" y="937905"/>
            <a:ext cx="151283" cy="4205594"/>
          </a:xfrm>
          <a:prstGeom prst="rect">
            <a:avLst/>
          </a:prstGeom>
          <a:solidFill>
            <a:srgbClr val="F54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algn="ctr" defTabSz="912983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58A8DD-2AF0-5925-31A4-2D24BE117D4D}"/>
              </a:ext>
            </a:extLst>
          </p:cNvPr>
          <p:cNvSpPr/>
          <p:nvPr/>
        </p:nvSpPr>
        <p:spPr>
          <a:xfrm>
            <a:off x="-18479" y="217673"/>
            <a:ext cx="5601698" cy="32403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algn="ctr" defTabSz="912983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A3B99-5C93-AB5D-42A6-E47B0C1F4DFE}"/>
              </a:ext>
            </a:extLst>
          </p:cNvPr>
          <p:cNvSpPr txBox="1"/>
          <p:nvPr/>
        </p:nvSpPr>
        <p:spPr>
          <a:xfrm>
            <a:off x="118914" y="217675"/>
            <a:ext cx="5294872" cy="623246"/>
          </a:xfrm>
          <a:prstGeom prst="rect">
            <a:avLst/>
          </a:prstGeom>
          <a:noFill/>
        </p:spPr>
        <p:txBody>
          <a:bodyPr wrap="square" lIns="68487" tIns="34289" rIns="68487" bIns="34289">
            <a:spAutoFit/>
          </a:bodyPr>
          <a:lstStyle/>
          <a:p>
            <a:pPr defTabSz="684746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4746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: скругленные углы 28">
            <a:extLst>
              <a:ext uri="{FF2B5EF4-FFF2-40B4-BE49-F238E27FC236}">
                <a16:creationId xmlns:a16="http://schemas.microsoft.com/office/drawing/2014/main" xmlns="" id="{F350E34C-281E-0DDF-3D03-C8B745841BEA}"/>
              </a:ext>
            </a:extLst>
          </p:cNvPr>
          <p:cNvSpPr/>
          <p:nvPr/>
        </p:nvSpPr>
        <p:spPr>
          <a:xfrm>
            <a:off x="740903" y="676694"/>
            <a:ext cx="7625393" cy="41291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89" rIns="68487" bIns="34289" rtlCol="0" anchor="ctr"/>
          <a:lstStyle/>
          <a:p>
            <a:pPr defTabSz="684662">
              <a:defRPr/>
            </a:pPr>
            <a:endParaRPr lang="ru-RU" sz="15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FD481D-396F-3D13-3156-740C057156BC}"/>
              </a:ext>
            </a:extLst>
          </p:cNvPr>
          <p:cNvSpPr txBox="1"/>
          <p:nvPr/>
        </p:nvSpPr>
        <p:spPr>
          <a:xfrm>
            <a:off x="-20604" y="225655"/>
            <a:ext cx="5434391" cy="300080"/>
          </a:xfrm>
          <a:prstGeom prst="rect">
            <a:avLst/>
          </a:prstGeom>
          <a:noFill/>
        </p:spPr>
        <p:txBody>
          <a:bodyPr wrap="square" lIns="68487" tIns="34289" rIns="68487" bIns="34289">
            <a:spAutoFit/>
          </a:bodyPr>
          <a:lstStyle/>
          <a:p>
            <a:pPr defTabSz="684746"/>
            <a:r>
              <a:rPr 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12. Программно-проектная деятельность библиотеки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B8D015A-651B-4070-7304-28E4E36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EB1F54-4E9A-8C8C-0B0D-DF41FE9447BA}"/>
              </a:ext>
            </a:extLst>
          </p:cNvPr>
          <p:cNvSpPr txBox="1"/>
          <p:nvPr/>
        </p:nvSpPr>
        <p:spPr>
          <a:xfrm>
            <a:off x="740903" y="3906097"/>
            <a:ext cx="7561312" cy="715578"/>
          </a:xfrm>
          <a:prstGeom prst="rect">
            <a:avLst/>
          </a:prstGeom>
          <a:noFill/>
        </p:spPr>
        <p:txBody>
          <a:bodyPr wrap="square" lIns="68487" tIns="34289" rIns="68487" bIns="34289">
            <a:spAutoFit/>
          </a:bodyPr>
          <a:lstStyle/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только программы с выделенным финансированием (если можете указать суммы)</a:t>
            </a:r>
          </a:p>
          <a:p>
            <a:pPr marL="603908" indent="-136736" defTabSz="684746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целевые субсидии (в </a:t>
            </a:r>
            <a:r>
              <a:rPr lang="ru-RU" sz="1400" dirty="0" err="1">
                <a:solidFill>
                  <a:prstClr val="black"/>
                </a:solidFill>
                <a:latin typeface="PT Sans" panose="020B0503020203020204" pitchFamily="34" charset="-52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. местный, областной, федеральный бюджет), гранты,  субсидии на комплектование, модельные библиотеки, субсидии на ремонты (модернизацию)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38696"/>
            <a:ext cx="5171539" cy="31823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hakirovaKA\Desktop\Резервная_копия_лого коре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04887"/>
            <a:ext cx="936105" cy="2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7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99592" y="558965"/>
            <a:ext cx="7632848" cy="360040"/>
          </a:xfrm>
          <a:prstGeom prst="rect">
            <a:avLst/>
          </a:prstGeom>
        </p:spPr>
        <p:txBody>
          <a:bodyPr vert="horz" lIns="91390" tIns="45695" rIns="91390" bIns="456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8. Краеведческая деятельность библиотек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60"/>
            <a:ext cx="184710" cy="3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0" tIns="45695" rIns="91390" bIns="45695" numCol="1" anchor="ctr" anchorCtr="0" compatLnSpc="1">
            <a:prstTxWarp prst="textNoShape">
              <a:avLst/>
            </a:prstTxWarp>
            <a:spAutoFit/>
          </a:bodyPr>
          <a:lstStyle/>
          <a:p>
            <a:pPr defTabSz="913838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26346"/>
              </p:ext>
            </p:extLst>
          </p:nvPr>
        </p:nvGraphicFramePr>
        <p:xfrm>
          <a:off x="395536" y="1131592"/>
          <a:ext cx="8640959" cy="2963242"/>
        </p:xfrm>
        <a:graphic>
          <a:graphicData uri="http://schemas.openxmlformats.org/drawingml/2006/table">
            <a:tbl>
              <a:tblPr/>
              <a:tblGrid>
                <a:gridCol w="3939929"/>
                <a:gridCol w="1567010"/>
                <a:gridCol w="1567010"/>
                <a:gridCol w="1567010"/>
              </a:tblGrid>
              <a:tr h="725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Выбытие краеведческих документов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Выбыло всего экз.: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 т. ч. по видам документов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 книги, брошюры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 журналы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- газеты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Причины выбытия: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7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71600" y="555528"/>
            <a:ext cx="7592864" cy="360040"/>
          </a:xfrm>
          <a:prstGeom prst="rect">
            <a:avLst/>
          </a:prstGeom>
        </p:spPr>
        <p:txBody>
          <a:bodyPr vert="horz" lIns="91390" tIns="45695" rIns="91390" bIns="456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8. Краеведческая деятельность библиотек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60"/>
            <a:ext cx="184710" cy="3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0" tIns="45695" rIns="91390" bIns="45695" numCol="1" anchor="ctr" anchorCtr="0" compatLnSpc="1">
            <a:prstTxWarp prst="textNoShape">
              <a:avLst/>
            </a:prstTxWarp>
            <a:spAutoFit/>
          </a:bodyPr>
          <a:lstStyle/>
          <a:p>
            <a:pPr defTabSz="913838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07891"/>
              </p:ext>
            </p:extLst>
          </p:nvPr>
        </p:nvGraphicFramePr>
        <p:xfrm>
          <a:off x="348689" y="1161453"/>
          <a:ext cx="8640959" cy="2880320"/>
        </p:xfrm>
        <a:graphic>
          <a:graphicData uri="http://schemas.openxmlformats.org/drawingml/2006/table">
            <a:tbl>
              <a:tblPr/>
              <a:tblGrid>
                <a:gridCol w="3939929"/>
                <a:gridCol w="1567010"/>
                <a:gridCol w="1567010"/>
                <a:gridCol w="1567010"/>
              </a:tblGrid>
              <a:tr h="1920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 err="1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Документовыдача</a:t>
                      </a: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краеведческих документов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600" b="0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cap="none" dirty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Всего, экз.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4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99592" y="555528"/>
            <a:ext cx="7632848" cy="360040"/>
          </a:xfrm>
          <a:prstGeom prst="rect">
            <a:avLst/>
          </a:prstGeom>
        </p:spPr>
        <p:txBody>
          <a:bodyPr vert="horz" lIns="91390" tIns="45695" rIns="91390" bIns="456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8. Краеведческая деятельность библиотек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60"/>
            <a:ext cx="184710" cy="3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0" tIns="45695" rIns="91390" bIns="45695" numCol="1" anchor="ctr" anchorCtr="0" compatLnSpc="1">
            <a:prstTxWarp prst="textNoShape">
              <a:avLst/>
            </a:prstTxWarp>
            <a:spAutoFit/>
          </a:bodyPr>
          <a:lstStyle/>
          <a:p>
            <a:pPr defTabSz="913838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73386"/>
              </p:ext>
            </p:extLst>
          </p:nvPr>
        </p:nvGraphicFramePr>
        <p:xfrm>
          <a:off x="323528" y="1131591"/>
          <a:ext cx="8712968" cy="2808311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87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8.1. Реализация краеведческих проектов (кроме проекта </a:t>
                      </a:r>
                      <a:r>
                        <a:rPr lang="ru-RU" sz="2000" b="1" i="0" u="none" strike="noStrike" kern="1200" cap="none" dirty="0" err="1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СЭКК</a:t>
                      </a:r>
                      <a:r>
                        <a:rPr lang="ru-RU" sz="2000" b="1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)</a:t>
                      </a:r>
                      <a:endParaRPr lang="ru-RU" sz="2000" b="1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cap="none" dirty="0" smtClean="0">
                          <a:solidFill>
                            <a:prstClr val="black"/>
                          </a:solidFill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8.6. Основные направления краеведческой деятельности – по тематике (историческое, литературное, экологическое и др.) и формам работы.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0" u="none" strike="noStrike" kern="1200" cap="none" dirty="0">
                        <a:solidFill>
                          <a:prstClr val="black"/>
                        </a:solidFill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44335" marR="44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7" y="4137924"/>
            <a:ext cx="1440160" cy="338554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9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3" y="1599667"/>
            <a:ext cx="7838530" cy="461665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sz="2400" dirty="0">
                <a:solidFill>
                  <a:prstClr val="black"/>
                </a:solidFill>
              </a:rPr>
              <a:t>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11761" y="897565"/>
            <a:ext cx="5904656" cy="53091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defTabSz="913838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1491630"/>
            <a:ext cx="1584176" cy="36933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7" y="1923679"/>
            <a:ext cx="1440160" cy="36933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2301721"/>
            <a:ext cx="1440160" cy="36933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4" y="2733769"/>
            <a:ext cx="1800200" cy="36933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dirty="0">
                <a:solidFill>
                  <a:prstClr val="black"/>
                </a:solidFill>
              </a:rPr>
              <a:t>     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7" y="1059583"/>
            <a:ext cx="1440160" cy="36933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1840" y="3075786"/>
            <a:ext cx="5832648" cy="338554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3489853"/>
            <a:ext cx="1296144" cy="36933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defTabSz="913838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Кольская ГМК первой в России сертифицируется по стандарту ...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defTabSz="913838"/>
            <a:endParaRPr lang="ru-RU">
              <a:solidFill>
                <a:prstClr val="black"/>
              </a:solidFill>
            </a:endParaRPr>
          </a:p>
        </p:txBody>
      </p:sp>
      <p:sp>
        <p:nvSpPr>
          <p:cNvPr id="7172" name="AutoShape 4" descr="«Норникель» реализует экологические проекты в Мончегорске"/>
          <p:cNvSpPr>
            <a:spLocks noChangeAspect="1" noChangeArrowheads="1"/>
          </p:cNvSpPr>
          <p:nvPr/>
        </p:nvSpPr>
        <p:spPr bwMode="auto">
          <a:xfrm>
            <a:off x="155575" y="-1445418"/>
            <a:ext cx="7143750" cy="3014663"/>
          </a:xfrm>
          <a:prstGeom prst="rect">
            <a:avLst/>
          </a:prstGeom>
          <a:noFill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defTabSz="913838"/>
            <a:endParaRPr lang="ru-RU">
              <a:solidFill>
                <a:prstClr val="black"/>
              </a:solidFill>
            </a:endParaRPr>
          </a:p>
        </p:txBody>
      </p:sp>
      <p:sp>
        <p:nvSpPr>
          <p:cNvPr id="7174" name="AutoShape 6" descr="«Норникель» реализует экологические проекты в Мончегорске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defTabSz="913838"/>
            <a:endParaRPr lang="ru-RU">
              <a:solidFill>
                <a:prstClr val="black"/>
              </a:solidFill>
            </a:endParaRPr>
          </a:p>
        </p:txBody>
      </p:sp>
      <p:sp>
        <p:nvSpPr>
          <p:cNvPr id="7176" name="AutoShape 8" descr="КГМК"/>
          <p:cNvSpPr>
            <a:spLocks noChangeAspect="1" noChangeArrowheads="1"/>
          </p:cNvSpPr>
          <p:nvPr/>
        </p:nvSpPr>
        <p:spPr bwMode="auto">
          <a:xfrm>
            <a:off x="155575" y="-1445418"/>
            <a:ext cx="7143750" cy="3014663"/>
          </a:xfrm>
          <a:prstGeom prst="rect">
            <a:avLst/>
          </a:prstGeom>
          <a:noFill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defTabSz="913838"/>
            <a:endParaRPr lang="ru-RU">
              <a:solidFill>
                <a:prstClr val="black"/>
              </a:solidFill>
            </a:endParaRPr>
          </a:p>
        </p:txBody>
      </p:sp>
      <p:sp>
        <p:nvSpPr>
          <p:cNvPr id="7178" name="AutoShape 10" descr="КГМК"/>
          <p:cNvSpPr>
            <a:spLocks noChangeAspect="1" noChangeArrowheads="1"/>
          </p:cNvSpPr>
          <p:nvPr/>
        </p:nvSpPr>
        <p:spPr bwMode="auto">
          <a:xfrm>
            <a:off x="155575" y="-1445418"/>
            <a:ext cx="7143750" cy="3014663"/>
          </a:xfrm>
          <a:prstGeom prst="rect">
            <a:avLst/>
          </a:prstGeom>
          <a:noFill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defTabSz="913838"/>
            <a:endParaRPr lang="ru-RU">
              <a:solidFill>
                <a:prstClr val="black"/>
              </a:solidFill>
            </a:endParaRPr>
          </a:p>
        </p:txBody>
      </p:sp>
      <p:sp>
        <p:nvSpPr>
          <p:cNvPr id="8196" name="AutoShape 4" descr="80 лет назад открыт областной драматического театр в г. Мурманске | Новости"/>
          <p:cNvSpPr>
            <a:spLocks noChangeAspect="1" noChangeArrowheads="1"/>
          </p:cNvSpPr>
          <p:nvPr/>
        </p:nvSpPr>
        <p:spPr bwMode="auto">
          <a:xfrm>
            <a:off x="3131840" y="-452584"/>
            <a:ext cx="3009900" cy="1143001"/>
          </a:xfrm>
          <a:prstGeom prst="rect">
            <a:avLst/>
          </a:prstGeom>
          <a:noFill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defTabSz="913838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975" y="1632142"/>
            <a:ext cx="8728521" cy="1938942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ctr" defTabSz="913838"/>
            <a:r>
              <a:rPr lang="ru-RU" sz="2400" b="1" i="1" dirty="0">
                <a:latin typeface="Century Gothic" panose="020B0502020202020204" pitchFamily="34" charset="0"/>
                <a:ea typeface="+mj-ea"/>
                <a:cs typeface="+mj-cs"/>
              </a:rPr>
              <a:t>Выводы по разделу: </a:t>
            </a:r>
          </a:p>
          <a:p>
            <a:pPr algn="ctr" defTabSz="913838"/>
            <a:r>
              <a:rPr lang="ru-RU" sz="2400" b="1" i="1" dirty="0">
                <a:latin typeface="Century Gothic" panose="020B0502020202020204" pitchFamily="34" charset="0"/>
                <a:ea typeface="+mj-ea"/>
                <a:cs typeface="+mj-cs"/>
              </a:rPr>
              <a:t>анализ результатов деятельности за отчетный год </a:t>
            </a:r>
            <a:endParaRPr lang="ru-RU" sz="2400" b="1" i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defTabSz="913838"/>
            <a:r>
              <a:rPr lang="ru-RU" sz="2400" b="1" i="1" dirty="0">
                <a:latin typeface="Century Gothic" panose="020B0502020202020204" pitchFamily="34" charset="0"/>
                <a:ea typeface="+mj-ea"/>
                <a:cs typeface="+mj-cs"/>
              </a:rPr>
              <a:t>по </a:t>
            </a:r>
            <a:r>
              <a:rPr lang="ru-RU" sz="2400" b="1" i="1" dirty="0">
                <a:latin typeface="Century Gothic" panose="020B0502020202020204" pitchFamily="34" charset="0"/>
                <a:ea typeface="+mj-ea"/>
                <a:cs typeface="+mj-cs"/>
              </a:rPr>
              <a:t>краеведческой деятельности.</a:t>
            </a:r>
          </a:p>
          <a:p>
            <a:pPr algn="ctr" defTabSz="913838"/>
            <a:r>
              <a:rPr lang="ru-RU" sz="2400" b="1" i="1" dirty="0">
                <a:latin typeface="Century Gothic" panose="020B0502020202020204" pitchFamily="34" charset="0"/>
                <a:ea typeface="+mj-ea"/>
                <a:cs typeface="+mj-cs"/>
              </a:rPr>
              <a:t>Какие достижения, успехи, новые направления. </a:t>
            </a:r>
            <a:endParaRPr lang="ru-RU" sz="2400" b="1" i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defTabSz="913838"/>
            <a:r>
              <a:rPr lang="ru-RU" sz="2400" b="1" i="1" dirty="0">
                <a:latin typeface="Century Gothic" panose="020B0502020202020204" pitchFamily="34" charset="0"/>
                <a:ea typeface="+mj-ea"/>
                <a:cs typeface="+mj-cs"/>
              </a:rPr>
              <a:t>Какие </a:t>
            </a:r>
            <a:r>
              <a:rPr lang="ru-RU" sz="2400" b="1" i="1" dirty="0">
                <a:latin typeface="Century Gothic" panose="020B0502020202020204" pitchFamily="34" charset="0"/>
                <a:ea typeface="+mj-ea"/>
                <a:cs typeface="+mj-cs"/>
              </a:rPr>
              <a:t>проблемы. Что не удалось. </a:t>
            </a:r>
          </a:p>
        </p:txBody>
      </p:sp>
    </p:spTree>
    <p:extLst>
      <p:ext uri="{BB962C8B-B14F-4D97-AF65-F5344CB8AC3E}">
        <p14:creationId xmlns:p14="http://schemas.microsoft.com/office/powerpoint/2010/main" val="46930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7654"/>
            <a:ext cx="7848872" cy="151216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Century Gothic" panose="020B0502020202020204" pitchFamily="34" charset="0"/>
              </a:rPr>
              <a:t>10. Организационно-методическая деятельность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1510"/>
            <a:ext cx="8388424" cy="774390"/>
          </a:xfrm>
        </p:spPr>
        <p:txBody>
          <a:bodyPr>
            <a:noAutofit/>
          </a:bodyPr>
          <a:lstStyle/>
          <a:p>
            <a:pPr algn="l">
              <a:lnSpc>
                <a:spcPts val="2000"/>
              </a:lnSpc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Внимательное заполнение таблиц, </a:t>
            </a:r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l">
              <a:lnSpc>
                <a:spcPts val="2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ответы на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все вопросы!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25" y="4227935"/>
            <a:ext cx="2450789" cy="276999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r" defTabSz="913838"/>
            <a:endParaRPr lang="ru-RU" sz="12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pic>
        <p:nvPicPr>
          <p:cNvPr id="1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1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2225" y="4227935"/>
            <a:ext cx="2450789" cy="276999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r" defTabSz="913838"/>
            <a:endParaRPr lang="ru-RU" sz="12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1510"/>
            <a:ext cx="8388424" cy="774390"/>
          </a:xfrm>
        </p:spPr>
        <p:txBody>
          <a:bodyPr>
            <a:noAutofit/>
          </a:bodyPr>
          <a:lstStyle/>
          <a:p>
            <a:pPr algn="l">
              <a:lnSpc>
                <a:spcPts val="2000"/>
              </a:lnSpc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Внимательное заполнение таблиц, </a:t>
            </a:r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l">
              <a:lnSpc>
                <a:spcPts val="2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ответы на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все вопросы!</a:t>
            </a:r>
          </a:p>
        </p:txBody>
      </p:sp>
      <p:pic>
        <p:nvPicPr>
          <p:cNvPr id="1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203598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  <a:t>10.1 </a:t>
            </a:r>
            <a:r>
              <a:rPr lang="ru-RU" sz="1400" b="1" i="1" dirty="0">
                <a:latin typeface="Century Gothic" panose="020B0502020202020204" pitchFamily="34" charset="0"/>
                <a:ea typeface="+mj-ea"/>
                <a:cs typeface="+mj-cs"/>
              </a:rPr>
              <a:t>При наличии </a:t>
            </a:r>
            <a: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  <a:t>самостоятельного структурного подразделения – не писать должности!!!</a:t>
            </a:r>
            <a:b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  <a:t>10.2 Выводы (пример): Регулярные методические консультации по электронным ресурсам для сотрудников, пользователей, читателей МБУК ЦБС: консультации по работе, условиям регистрации, доступа и поиска изданий в электронных библиотеках и электронно-библиотечных системах. </a:t>
            </a:r>
            <a:r>
              <a:rPr lang="ru-RU" sz="1400" b="1" i="1" dirty="0">
                <a:latin typeface="Century Gothic" panose="020B0502020202020204" pitchFamily="34" charset="0"/>
                <a:ea typeface="+mj-ea"/>
                <a:cs typeface="+mj-cs"/>
              </a:rPr>
              <a:t>Остается распространенным </a:t>
            </a:r>
            <a: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  <a:t>среди коллег консультирование по работе в графических и </a:t>
            </a:r>
            <a:r>
              <a:rPr lang="ru-RU" sz="1400" i="1" dirty="0" err="1">
                <a:latin typeface="Century Gothic" panose="020B0502020202020204" pitchFamily="34" charset="0"/>
                <a:ea typeface="+mj-ea"/>
                <a:cs typeface="+mj-cs"/>
              </a:rPr>
              <a:t>видеоредакторах</a:t>
            </a:r>
            <a: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  <a:t>.</a:t>
            </a:r>
            <a:b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sz="1400" b="1" i="1" dirty="0">
                <a:latin typeface="Century Gothic" panose="020B0502020202020204" pitchFamily="34" charset="0"/>
                <a:ea typeface="+mj-ea"/>
                <a:cs typeface="+mj-cs"/>
              </a:rPr>
              <a:t>Небольшое количество запросов </a:t>
            </a:r>
            <a: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  <a:t>по составлению и редактированию списков источников в соответствии с ГОСТ…, библиографическому описанию электронных ресурсов.</a:t>
            </a:r>
            <a:b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  <a:t>Увеличение </a:t>
            </a:r>
            <a:r>
              <a:rPr lang="ru-RU" sz="1400" i="1" dirty="0">
                <a:latin typeface="Century Gothic" panose="020B0502020202020204" pitchFamily="34" charset="0"/>
                <a:ea typeface="+mj-ea"/>
                <a:cs typeface="+mj-cs"/>
              </a:rPr>
              <a:t>количества  консультаций по  теме «Ведение учётных документов»   связано с  ….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2315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15566"/>
            <a:ext cx="8712968" cy="1512168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2400" dirty="0">
                <a:latin typeface="Century Gothic" panose="020B0502020202020204" pitchFamily="34" charset="0"/>
              </a:rPr>
              <a:t>10.3. «</a:t>
            </a:r>
            <a:r>
              <a:rPr lang="ru-RU" sz="2400" i="1" dirty="0">
                <a:latin typeface="Century Gothic" panose="020B0502020202020204" pitchFamily="34" charset="0"/>
              </a:rPr>
              <a:t>Консультации» </a:t>
            </a:r>
            <a:r>
              <a:rPr lang="ru-RU" sz="2400" dirty="0">
                <a:latin typeface="Century Gothic" panose="020B0502020202020204" pitchFamily="34" charset="0"/>
              </a:rPr>
              <a:t> – писать в п.10.2</a:t>
            </a:r>
            <a:br>
              <a:rPr lang="ru-RU" sz="2400" dirty="0">
                <a:latin typeface="Century Gothic" panose="020B0502020202020204" pitchFamily="34" charset="0"/>
              </a:rPr>
            </a:br>
            <a:r>
              <a:rPr lang="ru-RU" sz="2400" dirty="0">
                <a:latin typeface="Century Gothic" panose="020B0502020202020204" pitchFamily="34" charset="0"/>
              </a:rPr>
              <a:t/>
            </a:r>
            <a:br>
              <a:rPr lang="ru-RU" sz="2400" dirty="0">
                <a:latin typeface="Century Gothic" panose="020B0502020202020204" pitchFamily="34" charset="0"/>
              </a:rPr>
            </a:br>
            <a:r>
              <a:rPr lang="ru-RU" sz="2400" i="1" dirty="0">
                <a:latin typeface="Century Gothic" panose="020B0502020202020204" pitchFamily="34" charset="0"/>
              </a:rPr>
              <a:t>В «</a:t>
            </a:r>
            <a:r>
              <a:rPr lang="ru-RU" sz="2400" b="1" i="1" dirty="0">
                <a:latin typeface="Century Gothic" panose="020B0502020202020204" pitchFamily="34" charset="0"/>
              </a:rPr>
              <a:t>Кратком</a:t>
            </a:r>
            <a:r>
              <a:rPr lang="ru-RU" sz="2400" i="1" dirty="0">
                <a:latin typeface="Century Gothic" panose="020B0502020202020204" pitchFamily="34" charset="0"/>
              </a:rPr>
              <a:t> описании мероприятия» не рекомендуется использовать фразы вроде «</a:t>
            </a:r>
            <a:r>
              <a:rPr lang="ru-RU" sz="2400" i="1" dirty="0"/>
              <a:t>Библиотечная отрасль активно модернизируется, что обязывает специалистов совершенствоваться и повышать свой профессиональный статус»</a:t>
            </a:r>
            <a:endParaRPr lang="ru-RU" sz="2400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25" y="4227935"/>
            <a:ext cx="2450789" cy="276999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r" defTabSz="913838"/>
            <a:endParaRPr lang="ru-RU" sz="12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pic>
        <p:nvPicPr>
          <p:cNvPr id="14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1510"/>
            <a:ext cx="8388424" cy="774390"/>
          </a:xfrm>
        </p:spPr>
        <p:txBody>
          <a:bodyPr>
            <a:noAutofit/>
          </a:bodyPr>
          <a:lstStyle/>
          <a:p>
            <a:pPr algn="l">
              <a:lnSpc>
                <a:spcPts val="2000"/>
              </a:lnSpc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Внимательное заполнение таблиц, </a:t>
            </a:r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l">
              <a:lnSpc>
                <a:spcPts val="2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ответы на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все вопросы!</a:t>
            </a:r>
          </a:p>
        </p:txBody>
      </p:sp>
    </p:spTree>
    <p:extLst>
      <p:ext uri="{BB962C8B-B14F-4D97-AF65-F5344CB8AC3E}">
        <p14:creationId xmlns:p14="http://schemas.microsoft.com/office/powerpoint/2010/main" val="314198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43558"/>
            <a:ext cx="8820472" cy="1512168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10.5. В «</a:t>
            </a:r>
            <a:r>
              <a:rPr lang="ru-RU" sz="2000" i="1" dirty="0">
                <a:latin typeface="Century Gothic" pitchFamily="34" charset="0"/>
              </a:rPr>
              <a:t>Локальные исследования» </a:t>
            </a:r>
            <a:r>
              <a:rPr lang="ru-RU" sz="2000" dirty="0">
                <a:latin typeface="Century Gothic" panose="020B0502020202020204" pitchFamily="34" charset="0"/>
              </a:rPr>
              <a:t> –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указывать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-ЦЕЛЬ – что надеетесь узнать?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-ЗАДАЧИ – как ?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-ИТОГИ – документ (</a:t>
            </a:r>
            <a:r>
              <a:rPr lang="ru-RU" sz="2000" i="1" dirty="0"/>
              <a:t>отчет, статья, публикация, и т.д.), не информация, полученная в результате исследования!</a:t>
            </a:r>
            <a:br>
              <a:rPr lang="ru-RU" sz="2000" i="1" dirty="0"/>
            </a:br>
            <a:r>
              <a:rPr lang="ru-RU" sz="2000" i="1" dirty="0" err="1"/>
              <a:t>Антипример</a:t>
            </a:r>
            <a:r>
              <a:rPr lang="ru-RU" sz="2000" i="1" dirty="0"/>
              <a:t>:</a:t>
            </a:r>
            <a:br>
              <a:rPr lang="ru-RU" sz="2000" i="1" dirty="0"/>
            </a:br>
            <a:r>
              <a:rPr lang="ru-RU" sz="2000" i="1" dirty="0"/>
              <a:t>«</a:t>
            </a:r>
            <a:r>
              <a:rPr lang="ru-RU" sz="2000" dirty="0"/>
              <a:t>Дочитываете ли вы книги до конца</a:t>
            </a:r>
            <a:r>
              <a:rPr lang="ru-RU" sz="2000" dirty="0" smtClean="0"/>
              <a:t>?»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24.05.2022 – 17.10.2022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25" y="3867896"/>
            <a:ext cx="2450789" cy="276999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r" defTabSz="913838"/>
            <a:endParaRPr lang="ru-RU" sz="12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4117043"/>
            <a:ext cx="5472608" cy="646331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r" defTabSz="913838"/>
            <a:r>
              <a:rPr lang="ru-RU" dirty="0">
                <a:solidFill>
                  <a:prstClr val="black"/>
                </a:solidFill>
              </a:rPr>
              <a:t>На сайте библиотеки были размещены опросы</a:t>
            </a:r>
          </a:p>
          <a:p>
            <a:pPr algn="r" defTabSz="913838"/>
            <a:r>
              <a:rPr lang="ru-RU" dirty="0">
                <a:solidFill>
                  <a:prstClr val="black"/>
                </a:solidFill>
              </a:rPr>
              <a:t>74 участника</a:t>
            </a:r>
          </a:p>
        </p:txBody>
      </p:sp>
      <p:pic>
        <p:nvPicPr>
          <p:cNvPr id="16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1510"/>
            <a:ext cx="8388424" cy="774390"/>
          </a:xfrm>
        </p:spPr>
        <p:txBody>
          <a:bodyPr>
            <a:noAutofit/>
          </a:bodyPr>
          <a:lstStyle/>
          <a:p>
            <a:pPr algn="l">
              <a:lnSpc>
                <a:spcPts val="2000"/>
              </a:lnSpc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Внимательное заполнение таблиц, </a:t>
            </a:r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l">
              <a:lnSpc>
                <a:spcPts val="2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ответы на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все вопросы!</a:t>
            </a:r>
          </a:p>
        </p:txBody>
      </p:sp>
    </p:spTree>
    <p:extLst>
      <p:ext uri="{BB962C8B-B14F-4D97-AF65-F5344CB8AC3E}">
        <p14:creationId xmlns:p14="http://schemas.microsoft.com/office/powerpoint/2010/main" val="209336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48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15566"/>
            <a:ext cx="5472608" cy="1512168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</a:rPr>
              <a:t>11.Библиотечные кадры 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25" y="3867896"/>
            <a:ext cx="2450789" cy="276999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r" defTabSz="913838"/>
            <a:endParaRPr lang="ru-RU" sz="12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788994"/>
            <a:ext cx="8568953" cy="209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ctr" anchorCtr="0" compatLnSpc="1">
            <a:prstTxWarp prst="textNoShape">
              <a:avLst/>
            </a:prstTxWarp>
            <a:spAutoFit/>
          </a:bodyPr>
          <a:lstStyle/>
          <a:p>
            <a:pPr indent="450575" defTabSz="913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Краткие выводы (достижения, проблемы, потребности). В том числе:</a:t>
            </a:r>
          </a:p>
          <a:p>
            <a:pPr marL="449263" indent="-449263" defTabSz="9138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i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Краткая характеристика системы повышения квалификации персонала </a:t>
            </a:r>
            <a:r>
              <a:rPr lang="ru-RU" sz="1600" i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  ЦБС </a:t>
            </a:r>
            <a:r>
              <a:rPr lang="ru-RU" sz="1600" i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за отчётный год (основные достижения, тенденций развития, проблемы).</a:t>
            </a:r>
            <a:endParaRPr lang="ru-RU" sz="1600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indent="450575" defTabSz="913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i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Проведение аттестации персонала, количество аттестованных (чел.)</a:t>
            </a:r>
          </a:p>
          <a:p>
            <a:pPr marL="449263" indent="-449263" defTabSz="913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i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Обозначить, на каком этапе внедрения </a:t>
            </a:r>
            <a:r>
              <a:rPr lang="ru-RU" sz="1600" i="1" dirty="0" err="1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профстандаота</a:t>
            </a:r>
            <a:r>
              <a:rPr lang="ru-RU" sz="1600" i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 находится библиотечной учреждение</a:t>
            </a:r>
            <a:endParaRPr lang="ru-RU" sz="1600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indent="450575" defTabSz="91383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2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58A8DD-2AF0-5925-31A4-2D24BE117D4D}"/>
              </a:ext>
            </a:extLst>
          </p:cNvPr>
          <p:cNvSpPr/>
          <p:nvPr/>
        </p:nvSpPr>
        <p:spPr>
          <a:xfrm>
            <a:off x="-18479" y="217673"/>
            <a:ext cx="5601698" cy="324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91404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A3B99-5C93-AB5D-42A6-E47B0C1F4DFE}"/>
              </a:ext>
            </a:extLst>
          </p:cNvPr>
          <p:cNvSpPr txBox="1"/>
          <p:nvPr/>
        </p:nvSpPr>
        <p:spPr>
          <a:xfrm>
            <a:off x="118914" y="230085"/>
            <a:ext cx="5294872" cy="623248"/>
          </a:xfrm>
          <a:prstGeom prst="rect">
            <a:avLst/>
          </a:prstGeom>
          <a:noFill/>
        </p:spPr>
        <p:txBody>
          <a:bodyPr wrap="square" lIns="68558" tIns="34289" rIns="68558" bIns="34289">
            <a:spAutoFit/>
          </a:bodyPr>
          <a:lstStyle/>
          <a:p>
            <a:pPr defTabSz="685545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545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: скругленные углы 28">
            <a:extLst>
              <a:ext uri="{FF2B5EF4-FFF2-40B4-BE49-F238E27FC236}">
                <a16:creationId xmlns:a16="http://schemas.microsoft.com/office/drawing/2014/main" xmlns="" id="{F350E34C-281E-0DDF-3D03-C8B745841BEA}"/>
              </a:ext>
            </a:extLst>
          </p:cNvPr>
          <p:cNvSpPr/>
          <p:nvPr/>
        </p:nvSpPr>
        <p:spPr>
          <a:xfrm>
            <a:off x="740840" y="676694"/>
            <a:ext cx="7625393" cy="41291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defTabSz="685461">
              <a:defRPr/>
            </a:pPr>
            <a:endParaRPr lang="ru-RU" sz="15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FD481D-396F-3D13-3156-740C057156BC}"/>
              </a:ext>
            </a:extLst>
          </p:cNvPr>
          <p:cNvSpPr txBox="1"/>
          <p:nvPr/>
        </p:nvSpPr>
        <p:spPr>
          <a:xfrm>
            <a:off x="49154" y="241626"/>
            <a:ext cx="5434391" cy="300083"/>
          </a:xfrm>
          <a:prstGeom prst="rect">
            <a:avLst/>
          </a:prstGeom>
          <a:noFill/>
        </p:spPr>
        <p:txBody>
          <a:bodyPr wrap="square" lIns="68558" tIns="34289" rIns="68558" bIns="34289">
            <a:spAutoFit/>
          </a:bodyPr>
          <a:lstStyle/>
          <a:p>
            <a:pPr defTabSz="685545"/>
            <a:r>
              <a:rPr lang="ru-RU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12. Программно-проектная деятельность библиотеки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43E35F5-300C-A4A6-B82A-C8689F0D1FD9}"/>
              </a:ext>
            </a:extLst>
          </p:cNvPr>
          <p:cNvSpPr/>
          <p:nvPr/>
        </p:nvSpPr>
        <p:spPr>
          <a:xfrm>
            <a:off x="1094962" y="1063630"/>
            <a:ext cx="8022518" cy="507830"/>
          </a:xfrm>
          <a:prstGeom prst="rect">
            <a:avLst/>
          </a:prstGeom>
        </p:spPr>
        <p:txBody>
          <a:bodyPr wrap="square" lIns="68558" tIns="34289" rIns="68558" bIns="34289">
            <a:spAutoFit/>
          </a:bodyPr>
          <a:lstStyle/>
          <a:p>
            <a:pPr marL="604613" indent="-136877" defTabSz="685545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marL="604613" indent="-136877" defTabSz="685545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B8D015A-651B-4070-7304-28E4E36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EB1F54-4E9A-8C8C-0B0D-DF41FE9447BA}"/>
              </a:ext>
            </a:extLst>
          </p:cNvPr>
          <p:cNvSpPr txBox="1"/>
          <p:nvPr/>
        </p:nvSpPr>
        <p:spPr>
          <a:xfrm>
            <a:off x="740840" y="3919187"/>
            <a:ext cx="7506234" cy="715578"/>
          </a:xfrm>
          <a:prstGeom prst="rect">
            <a:avLst/>
          </a:prstGeom>
          <a:noFill/>
        </p:spPr>
        <p:txBody>
          <a:bodyPr wrap="square" lIns="68558" tIns="34289" rIns="68558" bIns="34289">
            <a:spAutoFit/>
          </a:bodyPr>
          <a:lstStyle/>
          <a:p>
            <a:pPr marL="604613" indent="-136877" defTabSz="68554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только программы с выделенным финансированием (если можете указать суммы)</a:t>
            </a:r>
          </a:p>
          <a:p>
            <a:pPr marL="604613" indent="-136877" defTabSz="68554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целевые субсидии (в </a:t>
            </a:r>
            <a:r>
              <a:rPr lang="ru-RU" sz="1400" dirty="0" err="1">
                <a:solidFill>
                  <a:prstClr val="black"/>
                </a:solidFill>
                <a:latin typeface="PT Sans" panose="020B0503020203020204" pitchFamily="34" charset="-52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. местный, областной, федеральный бюджет), гранты,  субсидии на комплектование, модельные библиотеки, субсидии на ремонты (модернизацию)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56" y="676694"/>
            <a:ext cx="5760639" cy="331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3734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5972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279" y="195486"/>
            <a:ext cx="7772400" cy="1008111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Наличие анализа деятельности по разделу  </a:t>
            </a:r>
            <a:b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«Библиотечные фонды (формирование, использование, сохранность):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7574"/>
            <a:ext cx="8208912" cy="3312368"/>
          </a:xfrm>
        </p:spPr>
        <p:txBody>
          <a:bodyPr>
            <a:normAutofit/>
          </a:bodyPr>
          <a:lstStyle/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ЦБС ЗАТО Александровск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ЦБС г. Апатиты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Кандалакшская ЦБС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ЦБС Ковдорского муниципального округа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Ловозерская</a:t>
            </a: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межпоселенческая</a:t>
            </a: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библиотека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ЦБС г. Мончегорск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ЦБС г. Оленегорск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Печенгское</a:t>
            </a: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МБО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Североморская ЦБС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Терская МБ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СБО ЦКД </a:t>
            </a:r>
            <a:r>
              <a:rPr lang="ru-RU" sz="13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Видяево</a:t>
            </a:r>
            <a:endParaRPr lang="ru-RU" sz="13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ОБО ЦКД ЗАТО </a:t>
            </a:r>
            <a:r>
              <a:rPr lang="ru-RU" sz="13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Заозерск</a:t>
            </a:r>
            <a:endParaRPr lang="ru-RU" sz="13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353" indent="-342353" algn="l">
              <a:buFontTx/>
              <a:buChar char="-"/>
            </a:pPr>
            <a:endParaRPr lang="ru-RU" sz="1600" dirty="0"/>
          </a:p>
          <a:p>
            <a:pPr marL="342353" indent="-342353" algn="l">
              <a:buFontTx/>
              <a:buChar char="-"/>
            </a:pPr>
            <a:endParaRPr lang="ru-RU" sz="1800" dirty="0"/>
          </a:p>
          <a:p>
            <a:pPr marL="342353" indent="-342353" algn="l">
              <a:buFontTx/>
              <a:buChar char="-"/>
            </a:pPr>
            <a:endParaRPr lang="ru-RU" sz="1800" dirty="0"/>
          </a:p>
          <a:p>
            <a:pPr marL="342353" indent="-342353" algn="l">
              <a:buFontTx/>
              <a:buChar char="-"/>
            </a:pPr>
            <a:endParaRPr lang="ru-RU" sz="2000" dirty="0"/>
          </a:p>
          <a:p>
            <a:pPr marL="342353" indent="-342353" algn="l">
              <a:buFontTx/>
              <a:buChar char="-"/>
            </a:pPr>
            <a:endParaRPr lang="ru-RU" sz="2400" dirty="0"/>
          </a:p>
        </p:txBody>
      </p:sp>
      <p:pic>
        <p:nvPicPr>
          <p:cNvPr id="4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5" y="4728709"/>
            <a:ext cx="1584176" cy="2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1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267494"/>
            <a:ext cx="8208913" cy="85725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Характеристика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здания(</a:t>
            </a:r>
            <a:r>
              <a:rPr lang="ru-RU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)/помещения(</a:t>
            </a:r>
            <a:r>
              <a:rPr lang="ru-RU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библиотечного 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учреждения </a:t>
            </a:r>
            <a:b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(заполняется в целом по учреждению – юридическому лицу)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39947"/>
              </p:ext>
            </p:extLst>
          </p:nvPr>
        </p:nvGraphicFramePr>
        <p:xfrm>
          <a:off x="323528" y="987572"/>
          <a:ext cx="8820472" cy="31536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37472"/>
                <a:gridCol w="2283000"/>
              </a:tblGrid>
              <a:tr h="41604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Число отдельно стоящих зданий (всего)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</a:txBody>
                  <a:tcPr marL="37019" marR="37019" marT="0" marB="0" anchor="ctr"/>
                </a:tc>
              </a:tr>
              <a:tr h="4160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     в том числе: в оперативном управлении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</a:txBody>
                  <a:tcPr marL="37019" marR="37019" marT="0" marB="0" anchor="ctr"/>
                </a:tc>
              </a:tr>
              <a:tr h="4160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     в том числе:  арендованных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</a:txBody>
                  <a:tcPr marL="37019" marR="37019" marT="0" marB="0" anchor="ctr"/>
                </a:tc>
              </a:tr>
              <a:tr h="1073398">
                <a:tc>
                  <a:txBody>
                    <a:bodyPr/>
                    <a:lstStyle/>
                    <a:p>
                      <a:pPr marL="630238" indent="0" algn="l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Число помещений (заполняется, если учреждение не имеет своего (их)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 отдельного(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ых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) здания (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),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а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занимает помещения в иных учреждениях/организациях) (всего)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</a:txBody>
                  <a:tcPr marL="37019" marR="37019" marT="0" marB="0" anchor="ctr"/>
                </a:tc>
              </a:tr>
              <a:tr h="4160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     в том числе: в оперативном управлении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4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</a:txBody>
                  <a:tcPr marL="37019" marR="37019" marT="0" marB="0" anchor="ctr"/>
                </a:tc>
              </a:tr>
              <a:tr h="4160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     в том числе:  арендованных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</a:txBody>
                  <a:tcPr marL="37019" marR="37019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4371950"/>
            <a:ext cx="4896544" cy="3077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pPr algn="ctr" defTabSz="914085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форме ответа «да» или «нет», «+» или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«-»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9" y="4286063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4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7" y="205979"/>
            <a:ext cx="7848872" cy="85725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Характеристика здания(</a:t>
            </a:r>
            <a:r>
              <a:rPr lang="ru-RU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)/помещения(</a:t>
            </a:r>
            <a:r>
              <a:rPr lang="ru-RU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библиотечного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учреждения </a:t>
            </a:r>
            <a:b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(заполняется в целом по учреждению – юридическому лицу)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476969"/>
              </p:ext>
            </p:extLst>
          </p:nvPr>
        </p:nvGraphicFramePr>
        <p:xfrm>
          <a:off x="395536" y="1029589"/>
          <a:ext cx="8651304" cy="308159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412091"/>
                <a:gridCol w="2239213"/>
              </a:tblGrid>
              <a:tr h="4065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Число отдельно стоящих зданий (всего)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4065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в оперативном управлении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4065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 арендованных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104888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Число помещений (заполняется, если учреждение не имеет своего (их) отдельного(</a:t>
                      </a:r>
                      <a:r>
                        <a:rPr lang="ru-RU" sz="16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ых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) здания (</a:t>
                      </a:r>
                      <a:r>
                        <a:rPr lang="ru-RU" sz="16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ий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), </a:t>
                      </a: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а 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занимает помещения в иных учреждениях/организациях) (всего)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4065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в оперативном управлении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406541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 арендованных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9832" y="4336180"/>
            <a:ext cx="48965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pPr algn="ctr" defTabSz="914085"/>
            <a:r>
              <a:rPr lang="ru-RU" b="1" dirty="0" smtClean="0">
                <a:solidFill>
                  <a:prstClr val="black"/>
                </a:solidFill>
              </a:rPr>
              <a:t>в </a:t>
            </a:r>
            <a:r>
              <a:rPr lang="ru-RU" b="1" dirty="0">
                <a:solidFill>
                  <a:prstClr val="black"/>
                </a:solidFill>
              </a:rPr>
              <a:t>форме ответа «да» или «нет», «+» или </a:t>
            </a:r>
            <a:r>
              <a:rPr lang="ru-RU" b="1" dirty="0" smtClean="0">
                <a:solidFill>
                  <a:prstClr val="black"/>
                </a:solidFill>
              </a:rPr>
              <a:t>«-»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3734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1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267494"/>
            <a:ext cx="8208913" cy="85725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Характеристика здания(</a:t>
            </a:r>
            <a:r>
              <a:rPr lang="ru-RU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)/помещения(</a:t>
            </a:r>
            <a:r>
              <a:rPr lang="ru-RU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библиотечного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учреждения </a:t>
            </a:r>
            <a:b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(заполняется в целом по учреждению – юридическому лицу)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6572"/>
              </p:ext>
            </p:extLst>
          </p:nvPr>
        </p:nvGraphicFramePr>
        <p:xfrm>
          <a:off x="351272" y="1065594"/>
          <a:ext cx="8640960" cy="30095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04423"/>
                <a:gridCol w="2236537"/>
              </a:tblGrid>
              <a:tr h="39704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Число отдельно стоящих зданий (всего)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39704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в оперативном управлении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39704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 арендованных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102437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Число помещений (заполняется, если учреждение не имеет своего (их) отдельного(</a:t>
                      </a:r>
                      <a:r>
                        <a:rPr lang="ru-RU" sz="16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ых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) здания (</a:t>
                      </a:r>
                      <a:r>
                        <a:rPr lang="ru-RU" sz="16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ий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), </a:t>
                      </a: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а 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занимает помещения в иных учреждениях/организациях) (всего)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39704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в оперативном управлении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39704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 арендованных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4371952"/>
            <a:ext cx="5112568" cy="3385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pPr indent="457200" defTabSz="914085"/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Пример неправильного заполнения</a:t>
            </a:r>
            <a:endParaRPr lang="ru-RU" sz="1600" b="1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3734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5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205979"/>
            <a:ext cx="8280921" cy="85725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Характеристика здания(</a:t>
            </a:r>
            <a:r>
              <a:rPr lang="ru-RU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)/помещения(</a:t>
            </a:r>
            <a:r>
              <a:rPr lang="ru-RU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библиотечного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учреждения </a:t>
            </a:r>
            <a:b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(заполняется в целом по учреждению – юридическому лицу)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092968"/>
              </p:ext>
            </p:extLst>
          </p:nvPr>
        </p:nvGraphicFramePr>
        <p:xfrm>
          <a:off x="395536" y="1059582"/>
          <a:ext cx="8748464" cy="308159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84103"/>
                <a:gridCol w="2264361"/>
              </a:tblGrid>
              <a:tr h="406541"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Число отдельно стоящих зданий (всего)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406541"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в оперативном управлении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406541"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 арендованных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1048888"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Число помещений (заполняется, если учреждение не имеет своего (их) отдельного(</a:t>
                      </a:r>
                      <a:r>
                        <a:rPr lang="ru-RU" sz="16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ых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) здания (</a:t>
                      </a:r>
                      <a:r>
                        <a:rPr lang="ru-RU" sz="16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ий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), </a:t>
                      </a:r>
                      <a:endParaRPr lang="ru-RU" sz="1600" i="0" kern="1200" dirty="0" smtClean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а </a:t>
                      </a: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занимает помещения в иных учреждениях/организациях) (всего)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406541"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в оперативном управлении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  <a:tr h="406541"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 в том числе:  арендованных</a:t>
                      </a:r>
                    </a:p>
                  </a:txBody>
                  <a:tcPr marL="37019" marR="37019" marT="0" marB="0" anchor="ctr"/>
                </a:tc>
                <a:tc>
                  <a:txBody>
                    <a:bodyPr/>
                    <a:lstStyle/>
                    <a:p>
                      <a:pPr marL="0" indent="457200" algn="l" defTabSz="9140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7019" marR="37019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307839"/>
            <a:ext cx="5112568" cy="3385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pPr algn="ctr" defTabSz="914085"/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Пример правильного заполнения</a:t>
            </a:r>
            <a:endParaRPr lang="ru-RU" sz="1600" b="1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3734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205979"/>
            <a:ext cx="8352929" cy="8572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ОБЩАЯ ХАРАКТЕРИСТИКА КАЖДОГО ЗДАНИЯ/ПОМЕЩЕНИЯ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539730"/>
              </p:ext>
            </p:extLst>
          </p:nvPr>
        </p:nvGraphicFramePr>
        <p:xfrm>
          <a:off x="179512" y="915565"/>
          <a:ext cx="8964488" cy="41659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13908"/>
                <a:gridCol w="985343"/>
                <a:gridCol w="1255837"/>
                <a:gridCol w="1151184"/>
                <a:gridCol w="1258216"/>
              </a:tblGrid>
              <a:tr h="229160">
                <a:tc grid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Контактная информация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66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Наименование библиотеки, </a:t>
                      </a:r>
                      <a:r>
                        <a:rPr lang="ru-RU" sz="1600" b="1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в </a:t>
                      </a:r>
                      <a:r>
                        <a:rPr lang="ru-RU" sz="1600" b="1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т.ч</a:t>
                      </a:r>
                      <a:r>
                        <a:rPr lang="ru-RU" sz="1600" b="1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. территориально отдельно расположенного структурного подразделения (при наличии)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ЦБ</a:t>
                      </a:r>
                      <a:endParaRPr lang="ru-RU" sz="16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Филиал №1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Филиал №2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Отдел… 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</a:tr>
              <a:tr h="75219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Заведующий библиотекой / заведующий отдельно расположенного структурного подразделения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</a:tr>
              <a:tr h="45832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Режим работы библиотеки или структурного подразделения 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</a:tr>
              <a:tr h="45832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Изменился ли режим работы библиотеки в отчётном году (да/нет)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</a:tr>
              <a:tr h="45832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Фактический адрес (с почтовым индексом)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</a:tr>
              <a:tr h="6874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Контактная информация: телефон, факс, адрес официального сайта, адрес электронной почты</a:t>
                      </a:r>
                    </a:p>
                  </a:txBody>
                  <a:tcPr marL="43315" marR="433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315" marR="4331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11510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5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205993"/>
            <a:ext cx="8640960" cy="42155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Общая характеристика каждого здания/помещения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020897"/>
              </p:ext>
            </p:extLst>
          </p:nvPr>
        </p:nvGraphicFramePr>
        <p:xfrm>
          <a:off x="107506" y="627534"/>
          <a:ext cx="9145014" cy="43584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27511"/>
                <a:gridCol w="1917503"/>
              </a:tblGrid>
              <a:tr h="217170">
                <a:tc gridSpan="2"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Техническое состояние зданий, помещений библиотек</a:t>
                      </a:r>
                    </a:p>
                  </a:txBody>
                  <a:tcPr marL="14731" marR="1473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Наименование библиотеки, в </a:t>
                      </a:r>
                      <a:r>
                        <a:rPr lang="ru-RU" sz="14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т.ч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. территориально отдельно расположенного структурного подразделения (при наличии)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Центральная библиотека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2590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Общая площадь здания/ помещения (кв. м.) (всего)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504,0 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>
                    <a:solidFill>
                      <a:schemeClr val="bg1"/>
                    </a:solidFill>
                  </a:tcPr>
                </a:tc>
              </a:tr>
              <a:tr h="259067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в 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том числе: в оперативном управлении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504,0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>
                    <a:solidFill>
                      <a:schemeClr val="bg1"/>
                    </a:solidFill>
                  </a:tcPr>
                </a:tc>
              </a:tr>
              <a:tr h="518133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в 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том числе:  аренда </a:t>
                      </a:r>
                      <a:endParaRPr lang="ru-RU" sz="1400" i="0" kern="1200" dirty="0" smtClean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указать название организации с  которой заключен договор аренды)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нет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2590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Исполнение здания/помещения (типовое, приспособленное)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приспособленное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5181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Библиотека размещается в отдельном здании, жилом доме, в здании </a:t>
                      </a:r>
                      <a:endParaRPr lang="ru-RU" sz="1400" i="0" kern="1200" dirty="0" smtClean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другой 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организации или совместно с другими организациями (указать название) и др.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в жилом доме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2590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Год ввода в эксплуатацию/предоставления в пользование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1956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/2013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2590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Состояние объекта (% износа)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55,4%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Техническое состояние здания/помещения </a:t>
                      </a:r>
                      <a:endParaRPr lang="ru-RU" sz="1400" i="0" kern="1200" dirty="0" smtClean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требует капитального ремонта/аварийное/иное) Приложить подтверждающий документ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нет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5181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Здание/помещение 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требует  капитального ремонта/аварийное/иное, </a:t>
                      </a:r>
                      <a:endParaRPr lang="ru-RU" sz="1400" i="0" kern="1200" dirty="0" smtClean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но </a:t>
                      </a: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подтверждающего документа нет (указать причину)</a:t>
                      </a: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4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нет</a:t>
                      </a:r>
                      <a:endParaRPr lang="ru-RU" sz="14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99586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3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4" y="339502"/>
            <a:ext cx="8784976" cy="64122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Общая характеристика каждого здания/помещения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80512"/>
              </p:ext>
            </p:extLst>
          </p:nvPr>
        </p:nvGraphicFramePr>
        <p:xfrm>
          <a:off x="251520" y="987590"/>
          <a:ext cx="8928992" cy="39473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39327"/>
                <a:gridCol w="3689665"/>
              </a:tblGrid>
              <a:tr h="217170">
                <a:tc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Техническое состояние зданий, помещений библиотек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Отремонтировано в отчетном году здание/помещение (кв. м.) (полностью или частично – указать наименование помещения, например, абонемент, читальный зал, санузел и т.д.):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Отремонтировано помещение 170,9 </a:t>
                      </a:r>
                      <a:r>
                        <a:rPr lang="ru-RU" sz="1400" dirty="0" err="1" smtClean="0">
                          <a:effectLst/>
                        </a:rPr>
                        <a:t>кв.м</a:t>
                      </a:r>
                      <a:r>
                        <a:rPr lang="ru-RU" sz="1400" dirty="0" smtClean="0">
                          <a:effectLst/>
                        </a:rPr>
                        <a:t>. полностью:</a:t>
                      </a:r>
                      <a:r>
                        <a:rPr lang="ru-RU" sz="1400" baseline="0" dirty="0" smtClean="0">
                          <a:effectLst/>
                        </a:rPr>
                        <a:t> территория традиционного чтения; событийный зал, холл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28615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- реконструкция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28615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- капитальный ремонт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28615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- косметический ремонт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57230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Площадь прилегающей территории (кв. м.), закрепленной за учреждением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2326,0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57230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документа, утверждающего право на земельный участок (наименование, номер и дата)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Кадастровый план земельного участка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№ 20/00-0-0000 от 24.07.2007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  <a:tr h="858459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Благоустройство прилегающей территории в отчетном году (да/нет, виды проведённых работ)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Да. Посажены деревья,</a:t>
                      </a:r>
                      <a:r>
                        <a:rPr lang="ru-RU" sz="1400" baseline="0" dirty="0" smtClean="0">
                          <a:effectLst/>
                        </a:rPr>
                        <a:t> кусты, оформлены клумбы. 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Организована </a:t>
                      </a:r>
                      <a:r>
                        <a:rPr lang="ru-RU" sz="1400" baseline="0" dirty="0" err="1" smtClean="0">
                          <a:effectLst/>
                        </a:rPr>
                        <a:t>велопарковка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731" marR="1473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43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5" y="123492"/>
            <a:ext cx="8496944" cy="43203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Общая характеристика каждого здания/помещения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12834"/>
              </p:ext>
            </p:extLst>
          </p:nvPr>
        </p:nvGraphicFramePr>
        <p:xfrm>
          <a:off x="215008" y="483518"/>
          <a:ext cx="8928992" cy="45355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72408"/>
                <a:gridCol w="5256584"/>
              </a:tblGrid>
              <a:tr h="322693">
                <a:tc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lang="ru-RU" sz="1200" b="1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Доступность здания/помещения для посещения маломобильными группами населения</a:t>
                      </a: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51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Наименование библиотеки, в </a:t>
                      </a:r>
                      <a:r>
                        <a:rPr lang="ru-RU" sz="12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т.ч</a:t>
                      </a: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. территориально отдельно расположенного структурного подразделения (при наличии)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Центральная библиотека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для посещения лицами с нарушениями зрения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да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225885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для посещения лицами с нарушениями слуха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да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45177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для посещения лицами с нарушениями опорно-двигательного аппарата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да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22588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Наличие в помещении: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22588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- пандус (да/нет)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да</a:t>
                      </a: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- пути движения 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(свободные/несвободные</a:t>
                      </a: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свободные 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- санитарно-бытовое помещение для инвалидов (да/нет)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да 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- другое 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например, поручни, подъемники, аппарели – переносной пандус, разметка для инвалидов по зрению и др.)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Электрический звонок для вызова персонала на входной двери; тактильная табличка (вывеска) с азбукой Брайля; мнемосхема; поручни в санузле; универсальная система вызова персонала для людей с ОВЗ из санузла; комплексные тактильные таблички с азбукой Брайля для кабинетов и помещений.</a:t>
                      </a: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7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5" y="205979"/>
            <a:ext cx="8496944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Общая характеристика </a:t>
            </a:r>
            <a:r>
              <a:rPr lang="ru-RU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каждого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здания/помещения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154805"/>
              </p:ext>
            </p:extLst>
          </p:nvPr>
        </p:nvGraphicFramePr>
        <p:xfrm>
          <a:off x="107504" y="987575"/>
          <a:ext cx="9036496" cy="39189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42721"/>
                <a:gridCol w="3893775"/>
              </a:tblGrid>
              <a:tr h="328733">
                <a:tc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/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Доступность здания/помещения для посещения маломобильными группами населения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06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Наименование библиотеки, в </a:t>
                      </a:r>
                      <a:r>
                        <a:rPr lang="ru-RU" sz="12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т.ч</a:t>
                      </a: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. территориально отдельно расположенного структурного подразделения (при наличии)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Центральная библиотека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</a:tr>
              <a:tr h="46022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Наличие в библиотеке специализированного оборудования для инвалидов: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</a:tr>
              <a:tr h="23011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 количество </a:t>
                      </a:r>
                      <a:r>
                        <a:rPr lang="ru-RU" sz="12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тифлофлешплееров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</a:tr>
              <a:tr h="23011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 количество читающих машин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</a:tr>
              <a:tr h="23011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 количество </a:t>
                      </a:r>
                      <a:r>
                        <a:rPr lang="ru-RU" sz="12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брайлевских</a:t>
                      </a: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дисплеев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</a:tr>
              <a:tr h="23011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 количество колясок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</a:tr>
              <a:tr h="23011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 количество </a:t>
                      </a:r>
                      <a:r>
                        <a:rPr lang="ru-RU" sz="12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скалоходов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lang="ru-RU" sz="12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</a:tr>
              <a:tr h="132741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- количество другого оборудования (указать какого)</a:t>
                      </a:r>
                    </a:p>
                  </a:txBody>
                  <a:tcPr marL="22720" marR="2272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Портативная индукционная система «Альфа А3» - 1 шт.;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Информационная индукционная система с интегрированным устройством </a:t>
                      </a:r>
                      <a:r>
                        <a:rPr lang="ru-RU" sz="1200" i="0" kern="1200" dirty="0" err="1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вопроизведения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"Исток" М2 с радиомикрофоном на стойке – 1 шт.</a:t>
                      </a:r>
                    </a:p>
                  </a:txBody>
                  <a:tcPr marL="22720" marR="2272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8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3280" y="267494"/>
            <a:ext cx="8496944" cy="857250"/>
          </a:xfrm>
        </p:spPr>
        <p:txBody>
          <a:bodyPr>
            <a:noAutofit/>
          </a:bodyPr>
          <a:lstStyle/>
          <a:p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Материально-технические средства и оснащение. </a:t>
            </a:r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Наличие транспортных </a:t>
            </a:r>
            <a:r>
              <a:rPr lang="ru-RU" sz="1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средств</a:t>
            </a:r>
            <a:br>
              <a:rPr lang="ru-RU" sz="1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(заполняется в целом по учреждению – юридическому лицу)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189888"/>
              </p:ext>
            </p:extLst>
          </p:nvPr>
        </p:nvGraphicFramePr>
        <p:xfrm>
          <a:off x="323528" y="1419622"/>
          <a:ext cx="8784976" cy="21602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80163"/>
                <a:gridCol w="1265632"/>
                <a:gridCol w="2010121"/>
                <a:gridCol w="2829060"/>
              </a:tblGrid>
              <a:tr h="81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Количество единиц (всего)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В т.ч. приобретено (добавлено) в отчетном году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Техническое состояние (удовлетворительное</a:t>
                      </a: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неудовлетворительное</a:t>
                      </a: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44450" marR="4445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Транспорт (указать марку, год выпуска, количество мест)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   - в т. ч. специализированный библиотечный транспорт (библиобусы, библиомобили)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3734"/>
            <a:ext cx="2267621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5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5972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279" y="267494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ОБРАТИТЬ ВНИМАНИЕ:</a:t>
            </a:r>
            <a:endParaRPr lang="ru-RU" sz="24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991" y="1203598"/>
            <a:ext cx="8784975" cy="3456384"/>
          </a:xfrm>
        </p:spPr>
        <p:txBody>
          <a:bodyPr>
            <a:normAutofit/>
          </a:bodyPr>
          <a:lstStyle/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табл. 4.3. Расходы на комплектование библиотечных фондов – в соответствии с данными в 6 НК</a:t>
            </a:r>
          </a:p>
          <a:p>
            <a:pPr marL="256790" indent="-256790" algn="l" defTabSz="684712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табл. 4.7. : «Выдача документов из библиотечного фонда»  -  на материальных носителях в соответствии с данными в 6НК</a:t>
            </a:r>
          </a:p>
        </p:txBody>
      </p:sp>
      <p:pic>
        <p:nvPicPr>
          <p:cNvPr id="4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1" y="4715004"/>
            <a:ext cx="1584176" cy="2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5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719" y="411510"/>
            <a:ext cx="8496944" cy="5655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Обеспечение безопасности библиотеки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библиотечных фондов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623322"/>
              </p:ext>
            </p:extLst>
          </p:nvPr>
        </p:nvGraphicFramePr>
        <p:xfrm>
          <a:off x="0" y="987573"/>
          <a:ext cx="8964488" cy="3240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25003"/>
                <a:gridCol w="4139485"/>
              </a:tblGrid>
              <a:tr h="19716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Наличие охранных средств:</a:t>
                      </a: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Наличие охранной сигнализации</a:t>
                      </a: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1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ЦГБ, ЦДБ, библиотека-филиал №3 </a:t>
                      </a:r>
                      <a:endParaRPr lang="ru-RU" sz="11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</a:tr>
              <a:tr h="5108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Оборудование учреждения системами видеонаблюдения</a:t>
                      </a: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1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ЦГБ, библиотека-филиал №7</a:t>
                      </a:r>
                      <a:endParaRPr lang="ru-RU" sz="11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</a:tr>
              <a:tr h="1021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Наличие в учреждении кнопок тревожной сигнализации</a:t>
                      </a: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1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ЦГБ, ЦДБ, библиотека-филиал №3, библиотека-филиал №5, библиотека-филиал №7;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видеонаблюдение: Сельская библиотека </a:t>
                      </a:r>
                      <a:r>
                        <a:rPr lang="ru-RU" sz="1100" i="0" kern="1200" dirty="0" err="1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н.п</a:t>
                      </a:r>
                      <a:r>
                        <a:rPr lang="ru-RU" sz="11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. Африканда </a:t>
                      </a:r>
                      <a:r>
                        <a:rPr lang="ru-RU" sz="1100" b="1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(в здании школы)  </a:t>
                      </a:r>
                      <a:endParaRPr lang="ru-RU" sz="1100" b="1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</a:tr>
              <a:tr h="766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Другое (</a:t>
                      </a:r>
                      <a:r>
                        <a:rPr lang="ru-RU" sz="1100" i="0" kern="1200" dirty="0" err="1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противокражные</a:t>
                      </a: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 системы, сторожа, решетки на окнах и др.) –  перечислить</a:t>
                      </a: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1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Сельская библиотека-филиал №8 (решётки на окнах); Центральная районная библиотека (сторож)</a:t>
                      </a:r>
                      <a:endParaRPr lang="ru-RU" sz="1100" i="0" kern="1200" dirty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</a:tr>
              <a:tr h="402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kern="1200" dirty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Наличие пожарной сигнализации</a:t>
                      </a: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 ЦГБ, библиотека-филиал №</a:t>
                      </a:r>
                      <a:r>
                        <a:rPr lang="ru-RU" sz="1100" i="0" kern="1200" dirty="0" smtClean="0">
                          <a:solidFill>
                            <a:prstClr val="black"/>
                          </a:solidFill>
                          <a:latin typeface="Century Gothic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lang="ru-RU" sz="1100" i="0" kern="1200" dirty="0" smtClean="0">
                        <a:solidFill>
                          <a:prstClr val="black"/>
                        </a:solidFill>
                        <a:latin typeface="Century Gothic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0111" marR="6011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9212" y="4371950"/>
            <a:ext cx="8640960" cy="584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12" tIns="45706" rIns="91412" bIns="45706" rtlCol="0">
            <a:spAutoFit/>
          </a:bodyPr>
          <a:lstStyle/>
          <a:p>
            <a:pPr algn="just" defTabSz="914085"/>
            <a:r>
              <a:rPr lang="ru-RU" sz="16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Указать не просто количество библиотек или «имеется», «есть», «в наличии», «+», </a:t>
            </a: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а привести  названия библиотек (аббревиатуру), имеющих охранные средства.</a:t>
            </a:r>
          </a:p>
        </p:txBody>
      </p:sp>
      <p:pic>
        <p:nvPicPr>
          <p:cNvPr id="8" name="Picture 2" descr="Y:\1ОТДЕЛ\Мосеева\ОФОРМЛЕНИЕ\логотип\Лого2 (3)иавитптрпв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3" y="542403"/>
            <a:ext cx="648068" cy="4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7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Выводы по разделу: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40" y="1059582"/>
            <a:ext cx="8856984" cy="3394472"/>
          </a:xfrm>
        </p:spPr>
        <p:txBody>
          <a:bodyPr>
            <a:normAutofit/>
          </a:bodyPr>
          <a:lstStyle/>
          <a:p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Описать состояние обеспеченности учреждения материально­-техническими ресурсами, направления их развития; проблемы модернизации зданий библиотек, приспособления внутреннего пространства библиотек к современным потребностям пользователей, создание условий для </a:t>
            </a:r>
            <a:r>
              <a:rPr lang="ru-RU" sz="13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безбарьерного</a:t>
            </a: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общения.</a:t>
            </a:r>
          </a:p>
          <a:p>
            <a:pPr marL="0" indent="0">
              <a:buNone/>
            </a:pPr>
            <a:endParaRPr lang="ru-RU" sz="13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Использование субсидии из областного бюджета муниципальным образованиям на модернизацию библиотек (создание новых пространств «Сопки. Семья» и др.).</a:t>
            </a:r>
          </a:p>
          <a:p>
            <a:pPr marL="0" indent="0">
              <a:buNone/>
            </a:pPr>
            <a:endParaRPr lang="ru-RU" sz="13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Приложить к отчёту:</a:t>
            </a:r>
          </a:p>
          <a:p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Приложение: Информация по отдельным показателям деятельности общедоступных библиотек Мурманской области в 2023 году</a:t>
            </a:r>
          </a:p>
          <a:p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Фотографии модернизированных библиотечных пространств в электронном виде (прилагаются на физических носителях к отчету, либо направляются по электронной почте ссылкой на внешний ресурс для выгрузки).</a:t>
            </a:r>
          </a:p>
          <a:p>
            <a:pPr algn="just"/>
            <a:endParaRPr lang="ru-RU" sz="13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13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  <a:p>
            <a:pPr marL="0" indent="0" algn="just">
              <a:buNone/>
            </a:pPr>
            <a:endParaRPr lang="ru-RU" sz="1600" b="1" dirty="0"/>
          </a:p>
          <a:p>
            <a:pPr algn="just"/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823734"/>
            <a:ext cx="2016224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28">
            <a:extLst>
              <a:ext uri="{FF2B5EF4-FFF2-40B4-BE49-F238E27FC236}">
                <a16:creationId xmlns="" xmlns:a16="http://schemas.microsoft.com/office/drawing/2014/main" id="{F350E34C-281E-0DDF-3D03-C8B745841BEA}"/>
              </a:ext>
            </a:extLst>
          </p:cNvPr>
          <p:cNvSpPr/>
          <p:nvPr/>
        </p:nvSpPr>
        <p:spPr>
          <a:xfrm>
            <a:off x="740826" y="676695"/>
            <a:ext cx="7625393" cy="39112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699">
              <a:defRPr/>
            </a:pPr>
            <a:endParaRPr lang="ru-RU" sz="15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43E35F5-300C-A4A6-B82A-C8689F0D1FD9}"/>
              </a:ext>
            </a:extLst>
          </p:cNvPr>
          <p:cNvSpPr/>
          <p:nvPr/>
        </p:nvSpPr>
        <p:spPr>
          <a:xfrm>
            <a:off x="1094962" y="1063630"/>
            <a:ext cx="8022518" cy="50783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B8D015A-651B-4070-7304-28E4E36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EB1F54-4E9A-8C8C-0B0D-DF41FE9447BA}"/>
              </a:ext>
            </a:extLst>
          </p:cNvPr>
          <p:cNvSpPr txBox="1"/>
          <p:nvPr/>
        </p:nvSpPr>
        <p:spPr>
          <a:xfrm>
            <a:off x="740826" y="2067694"/>
            <a:ext cx="7504867" cy="2500683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выжимка из выводов</a:t>
            </a:r>
          </a:p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МТБ – потребность в модернизации, ремонтах, обновлении мебели, приобретении оборудования, организации доступной среды</a:t>
            </a:r>
          </a:p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комплектование - !!! модельные библиотеки (выполнение обязательств)</a:t>
            </a:r>
          </a:p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проблемы с заполнением вакансий квалифицированными кадрами, отсутствие средств на повышение квалификации / переподготовку, внедрение </a:t>
            </a:r>
            <a:r>
              <a:rPr lang="ru-RU" sz="13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профстандарта</a:t>
            </a: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(анализ кадров), старение кадров (см. стратегию и целевые показатели госпрограмм)</a:t>
            </a:r>
          </a:p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другое – можно брать из любых разделов </a:t>
            </a:r>
            <a:r>
              <a:rPr lang="ru-RU" sz="13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отчета</a:t>
            </a:r>
            <a:r>
              <a:rPr lang="ru-RU" sz="13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: создание/модернизация  сайтов, внедрение АБИС, доступ к ЭР, проблемы с ПО / интернетом… </a:t>
            </a:r>
          </a:p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30"/>
            <a:ext cx="9036496" cy="18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823734"/>
            <a:ext cx="2016224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2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60" y="0"/>
            <a:ext cx="9343504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43E35F5-300C-A4A6-B82A-C8689F0D1FD9}"/>
              </a:ext>
            </a:extLst>
          </p:cNvPr>
          <p:cNvSpPr/>
          <p:nvPr/>
        </p:nvSpPr>
        <p:spPr>
          <a:xfrm>
            <a:off x="1094962" y="1063630"/>
            <a:ext cx="8022518" cy="50783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pPr marL="604823" indent="-136919" defTabSz="68578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B8D015A-651B-4070-7304-28E4E36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823734"/>
            <a:ext cx="1800199" cy="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432" y="228371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Благодарим за внимание</a:t>
            </a:r>
            <a:endParaRPr lang="ru-RU" sz="3600" b="1" dirty="0">
              <a:solidFill>
                <a:srgbClr val="FF0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6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5972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9144000" cy="5152014"/>
            <a:chOff x="0" y="-8514"/>
            <a:chExt cx="9144000" cy="5152014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0" y="0"/>
              <a:ext cx="827584" cy="51435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28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316416" y="-8514"/>
              <a:ext cx="827584" cy="51435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28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7" y="4566077"/>
            <a:ext cx="1584176" cy="2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02680" y="483518"/>
            <a:ext cx="7396291" cy="360040"/>
          </a:xfrm>
          <a:prstGeom prst="rect">
            <a:avLst/>
          </a:prstGeom>
        </p:spPr>
        <p:txBody>
          <a:bodyPr vert="horz" lIns="91318" tIns="45659" rIns="91318" bIns="4565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ОСНОВНЫЕ ИСТОЧНИКИ ИНФОРМАЦИИ ДЛЯ ТЕКУЩЕГО КОМПЛЕКТОВАНИЯ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043608" y="1207064"/>
            <a:ext cx="7056784" cy="2746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Сайты издательств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Информация книготорговых фирм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Рейтинги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Сайты интернет-магазинов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Книжные </a:t>
            </a:r>
            <a:r>
              <a:rPr lang="ru-RU" sz="2400" dirty="0" err="1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соцсети</a:t>
            </a:r>
            <a:endParaRPr lang="ru-RU" sz="2400" dirty="0">
              <a:solidFill>
                <a:prstClr val="black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Профессиональные навигаторы</a:t>
            </a:r>
          </a:p>
        </p:txBody>
      </p:sp>
    </p:spTree>
    <p:extLst>
      <p:ext uri="{BB962C8B-B14F-4D97-AF65-F5344CB8AC3E}">
        <p14:creationId xmlns:p14="http://schemas.microsoft.com/office/powerpoint/2010/main" val="403963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seevaUE\Рабочий стол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0" y="-59727"/>
            <a:ext cx="9338338" cy="5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749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ОСНОВНЫЕ ИСТОЧНИКИ КОМПЛЕКТОВАНИЯ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8229600" cy="33944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Региональные книготорговые фирмы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Издательства (прямые связи)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Книготорговые фирмы с функцией библиотечного коллектора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Книжные магазины</a:t>
            </a:r>
          </a:p>
        </p:txBody>
      </p:sp>
      <p:pic>
        <p:nvPicPr>
          <p:cNvPr id="4" name="Picture 2" descr="C:\Users\ChakirovaKA\Desktop\брендбук1\лого библиотеки\лого полный горизонт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7" y="4566077"/>
            <a:ext cx="1584176" cy="2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0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SlidesMania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SlidesMania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SlidesMania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lidesMania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SlidesMania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4444</Words>
  <Application>Microsoft Office PowerPoint</Application>
  <PresentationFormat>Экран (16:9)</PresentationFormat>
  <Paragraphs>1097</Paragraphs>
  <Slides>73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73</vt:i4>
      </vt:variant>
    </vt:vector>
  </HeadingPairs>
  <TitlesOfParts>
    <vt:vector size="93" baseType="lpstr">
      <vt:lpstr>SlidesMania</vt:lpstr>
      <vt:lpstr>Тема Office</vt:lpstr>
      <vt:lpstr>1_Тема Office</vt:lpstr>
      <vt:lpstr>2_Тема Office</vt:lpstr>
      <vt:lpstr>2_SlidesMania</vt:lpstr>
      <vt:lpstr>3_Тема Office</vt:lpstr>
      <vt:lpstr>4_Тема Office</vt:lpstr>
      <vt:lpstr>5_Тема Office</vt:lpstr>
      <vt:lpstr>3_SlidesMania</vt:lpstr>
      <vt:lpstr>4_SlidesMania</vt:lpstr>
      <vt:lpstr>5_SlidesMania</vt:lpstr>
      <vt:lpstr>6_Тема Office</vt:lpstr>
      <vt:lpstr>6_SlidesMania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Наличие анализа деятельности по разделу   «Библиотечные фонды (формирование, использование, сохранность):</vt:lpstr>
      <vt:lpstr>ОБРАТИТЬ ВНИМАНИЕ:</vt:lpstr>
      <vt:lpstr>Презентация PowerPoint</vt:lpstr>
      <vt:lpstr>ОСНОВНЫЕ ИСТОЧНИКИ КОМПЛЕКТОВАНИЯ</vt:lpstr>
      <vt:lpstr>ОСНОВНЫЕ СПОСОБЫ КОМПЛЕКТОВАНИЯ</vt:lpstr>
      <vt:lpstr>АЛЬТЕРНАТИВНЫЕ ФОРМЫ КОМПЛЕКТОВАНИЯ</vt:lpstr>
      <vt:lpstr>ОСНОВНЫЕ СПОСОБЫ ЗАКУПКИ</vt:lpstr>
      <vt:lpstr>Презентация PowerPoint</vt:lpstr>
      <vt:lpstr>СВЕДЕНИЯ ДЛЯ АНАЛИЗА</vt:lpstr>
      <vt:lpstr>СВЕДЕНИЯ ДЛЯ АНАЛИЗА</vt:lpstr>
      <vt:lpstr>5. Электронные и сетевые ресурсы </vt:lpstr>
      <vt:lpstr>5.1. Формирование электронного каталога  и библиографических баз данных </vt:lpstr>
      <vt:lpstr>Термины</vt:lpstr>
      <vt:lpstr>3.2 Муниципальное задание. Муниципальные работы </vt:lpstr>
      <vt:lpstr>5.1.1. Формирование электронного каталога </vt:lpstr>
      <vt:lpstr>Доля фонда, отраженного в ЭК </vt:lpstr>
      <vt:lpstr>5.1.1. Формирование электронного каталога </vt:lpstr>
      <vt:lpstr>5.2. Участие в федеральных корпоративных проектах  по формированию электронных каталогов и баз данных </vt:lpstr>
      <vt:lpstr>5.2. Участие в федеральных корпоративных проектах по формированию электронных каталогов и баз данных </vt:lpstr>
      <vt:lpstr>5.2. Участие в других федеральных корпоративных проектах </vt:lpstr>
      <vt:lpstr>5.3. Участие в региональных корпоративных проектах  по формированию электронных каталогов </vt:lpstr>
      <vt:lpstr>5.3. Участие в региональных корпоративных проектах  по формированию электронных каталогов</vt:lpstr>
      <vt:lpstr>Презентация PowerPoint</vt:lpstr>
      <vt:lpstr>Презентация PowerPoint</vt:lpstr>
      <vt:lpstr>Основные ошибки</vt:lpstr>
      <vt:lpstr>Основные ошибки</vt:lpstr>
      <vt:lpstr>Презентация PowerPoint</vt:lpstr>
      <vt:lpstr>Основные ошибки</vt:lpstr>
      <vt:lpstr>             Перечисление культурно – массовых мероприятий делать  не надо! В таблице – самые яркие примеры! Необходимо указать общие данные по количеству мероприятий  и посетителей.   Общая характеристика основных направлений библиотечного обслуживания населения описывается с учетом расстановки приоритетов в анализируемом году.  При раскрытии актуальных направлений работы необходимо делать акцент на проектах, программах, актуальных услугах и инновационных формах обслуживания.   </vt:lpstr>
      <vt:lpstr>      В выводах: Участие в проекте «Пушкинская карта»: - проанализировать какие формы и темы мероприятий вызвали наибольший интерес у читательской аудитории;  - указать какие трудности возникают при реализации проекта  «Пушкинская карта»; - проанализировать и кратко описать наиболее удачное мероприятие  </vt:lpstr>
      <vt:lpstr>            Мероприятия по гражданско-патриотическому просвещению – в  том числе, описать мероприятия, темы, которые связаны с СВО (специальная военная операция) и с новыми регионами РФ, вошедшими в состав России в 2022 году.     </vt:lpstr>
      <vt:lpstr>      И, конечно, выводы!       </vt:lpstr>
      <vt:lpstr>     6.7. Обслуживание удаленных пользователей  </vt:lpstr>
      <vt:lpstr>  7.1. Справочное обслуживание</vt:lpstr>
      <vt:lpstr>Презентация PowerPoint</vt:lpstr>
      <vt:lpstr>Презентация PowerPoint</vt:lpstr>
      <vt:lpstr>  </vt:lpstr>
      <vt:lpstr>Социально-правовое обслуживание пользователей</vt:lpstr>
      <vt:lpstr>ОСНОВНЫЕ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 Организационно-методическая деятельность</vt:lpstr>
      <vt:lpstr>Презентация PowerPoint</vt:lpstr>
      <vt:lpstr>   10.3. «Консультации»  – писать в п.10.2  В «Кратком описании мероприятия» не рекомендуется использовать фразы вроде «Библиотечная отрасль активно модернизируется, что обязывает специалистов совершенствоваться и повышать свой профессиональный статус»</vt:lpstr>
      <vt:lpstr>       10.5. В «Локальные исследования»  – указывать -ЦЕЛЬ – что надеетесь узнать? -ЗАДАЧИ – как ? -ИТОГИ – документ (отчет, статья, публикация, и т.д.), не информация, полученная в результате исследования! Антипример: «Дочитываете ли вы книги до конца?» 24.05.2022 – 17.10.2022    </vt:lpstr>
      <vt:lpstr>    11.Библиотечные кадры       </vt:lpstr>
      <vt:lpstr>Презентация PowerPoint</vt:lpstr>
      <vt:lpstr>Характеристика  здания(ий)/помещения(ий) библиотечного  учреждения  (заполняется в целом по учреждению – юридическому лицу)</vt:lpstr>
      <vt:lpstr>Характеристика здания(ий)/помещения(ий) библиотечного учреждения  (заполняется в целом по учреждению – юридическому лицу)</vt:lpstr>
      <vt:lpstr>Характеристика здания(ий)/помещения(ий)  библиотечного учреждения  (заполняется в целом по учреждению – юридическому лицу)</vt:lpstr>
      <vt:lpstr>Характеристика здания(ий)/помещения(ий) библиотечного учреждения  (заполняется в целом по учреждению – юридическому лицу)</vt:lpstr>
      <vt:lpstr>ОБЩАЯ ХАРАКТЕРИСТИКА КАЖДОГО ЗДАНИЯ/ПОМЕЩЕНИЯ</vt:lpstr>
      <vt:lpstr>Общая характеристика каждого здания/помещения</vt:lpstr>
      <vt:lpstr>Общая характеристика каждого здания/помещения</vt:lpstr>
      <vt:lpstr>Общая характеристика каждого здания/помещения</vt:lpstr>
      <vt:lpstr>Общая характеристика каждого здания/помещения</vt:lpstr>
      <vt:lpstr>Материально-технические средства и оснащение. Наличие транспортных средств  (заполняется в целом по учреждению – юридическому лицу)</vt:lpstr>
      <vt:lpstr>Обеспечение безопасности библиотеки  и библиотечных фондов</vt:lpstr>
      <vt:lpstr>Выводы по разделу: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Мосеева Юлия Эдуардовна</dc:creator>
  <cp:lastModifiedBy>Мосеева Юлия Эдуардовна</cp:lastModifiedBy>
  <cp:revision>27</cp:revision>
  <dcterms:created xsi:type="dcterms:W3CDTF">2023-12-21T06:53:07Z</dcterms:created>
  <dcterms:modified xsi:type="dcterms:W3CDTF">2023-12-21T13:14:05Z</dcterms:modified>
</cp:coreProperties>
</file>