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6" name="Group 3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063" name="Rectangle 4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064" name="Rectangle 5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2057" name="Group 6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61" name="Rectangle 7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062" name="Rectangle 8"/>
              <p:cNvSpPr/>
              <p:nvPr/>
            </p:nvSpPr>
            <p:spPr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058" name="Rectangle 9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eaLnBrk="1" hangingPunct="1">
                <a:buNone/>
              </a:pPr>
              <a:endParaRPr dirty="0">
                <a:latin typeface="Tahoma" panose="020B0604030504040204" pitchFamily="34" charset="0"/>
              </a:endParaRPr>
            </a:p>
          </p:txBody>
        </p:sp>
        <p:sp>
          <p:nvSpPr>
            <p:cNvPr id="2059" name="Rectangle 10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>
                <a:buNone/>
              </a:pPr>
              <a:endParaRPr dirty="0">
                <a:latin typeface="Tahoma" panose="020B0604030504040204" pitchFamily="34" charset="0"/>
              </a:endParaRPr>
            </a:p>
          </p:txBody>
        </p:sp>
        <p:sp>
          <p:nvSpPr>
            <p:cNvPr id="2060" name="Rectangle 11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eaLnBrk="1" hangingPunct="1">
                <a:buNone/>
              </a:pPr>
              <a:endParaRPr dirty="0">
                <a:latin typeface="Tahoma" panose="020B0604030504040204" pitchFamily="34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0907A4-1176-4ABB-89C9-6C20F448D039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1027" name="Rectangle 3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1034" name="Rectangle 1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7D899E-9409-4882-AFE4-8ABFD205236B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Методика расчета средств на текущее комплектование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Pct val="60000"/>
            </a:pPr>
            <a:r>
              <a:rPr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Эйдемиллер И.В.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 методике ИФЛА</a:t>
            </a:r>
            <a:endParaRPr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 комплектование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17040 экз.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Докомплектование 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  10530 экз.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в целом (округленно) -27570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Умножаем на среднюю цену – получаем объем финансирования.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/>
              <a:t>Сравнение результатов</a:t>
            </a:r>
            <a:endParaRPr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По методике РНБ  По методике ИФЛА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latin typeface="Times New Roman" panose="02020603050405020304" pitchFamily="18" charset="0"/>
              </a:rPr>
              <a:t>Методика расчета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>
                <a:latin typeface="Times New Roman" panose="02020603050405020304" pitchFamily="18" charset="0"/>
              </a:rPr>
              <a:t>Методика, основанная на нормативах, разработанных Российской национальной библиотекой;</a:t>
            </a:r>
            <a:endParaRPr dirty="0">
              <a:latin typeface="Times New Roman" panose="02020603050405020304" pitchFamily="18" charset="0"/>
            </a:endParaRPr>
          </a:p>
          <a:p>
            <a:pPr eaLnBrk="1" hangingPunct="1"/>
            <a:r>
              <a:rPr dirty="0">
                <a:latin typeface="Times New Roman" panose="02020603050405020304" pitchFamily="18" charset="0"/>
              </a:rPr>
              <a:t>Методика, основанная на нормативах ИФЛА;</a:t>
            </a: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latin typeface="Times New Roman" panose="02020603050405020304" pitchFamily="18" charset="0"/>
              </a:rPr>
              <a:t>Отличительные черты методик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800" dirty="0">
                <a:latin typeface="Times New Roman" panose="02020603050405020304" pitchFamily="18" charset="0"/>
              </a:rPr>
              <a:t>Норматив ИФЛА основан на показателе числа жителей, зарегистрированных на территории, обслуживаемой библиотекой;</a:t>
            </a:r>
            <a:endParaRPr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sz="2800" dirty="0">
                <a:latin typeface="Times New Roman" panose="02020603050405020304" pitchFamily="18" charset="0"/>
              </a:rPr>
              <a:t>Норматив РНБ основан на показателе книговыдачи  из </a:t>
            </a:r>
            <a:r>
              <a:rPr lang="ru-RU" sz="2800" dirty="0">
                <a:latin typeface="Times New Roman" panose="02020603050405020304" pitchFamily="18" charset="0"/>
              </a:rPr>
              <a:t>ф</a:t>
            </a:r>
            <a:r>
              <a:rPr sz="2800" dirty="0">
                <a:latin typeface="Times New Roman" panose="02020603050405020304" pitchFamily="18" charset="0"/>
              </a:rPr>
              <a:t>ондов.</a:t>
            </a:r>
            <a:endParaRPr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sz="2800" dirty="0">
                <a:latin typeface="Times New Roman" panose="02020603050405020304" pitchFamily="18" charset="0"/>
              </a:rPr>
              <a:t>Число книговыдач – это реальный показатель  использования библиоетчного фонда.</a:t>
            </a: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latin typeface="Times New Roman" panose="02020603050405020304" pitchFamily="18" charset="0"/>
              </a:rPr>
              <a:t>Методика РНБ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800" dirty="0">
                <a:latin typeface="Times New Roman" panose="02020603050405020304" pitchFamily="18" charset="0"/>
              </a:rPr>
              <a:t>Определяются оптимальные размеры текущего комплектования на планируемый год,  без учета докомплектования. Они рассчитываются как 3,8% к размеру книговыдачи.</a:t>
            </a:r>
            <a:endParaRPr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latin typeface="Times New Roman" panose="02020603050405020304" pitchFamily="18" charset="0"/>
              </a:rPr>
              <a:t>Например при размере В=10 000, оптимальный размер комплектования составляет </a:t>
            </a:r>
            <a:endParaRPr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</a:rPr>
              <a:t>    10 000х3,8/100= 380 экз.</a:t>
            </a:r>
            <a:endParaRPr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latin typeface="Times New Roman" panose="02020603050405020304" pitchFamily="18" charset="0"/>
              </a:rPr>
              <a:t>Оптимальный размер выбытия  3,8% (0,06% - непрофильной, 1,95% -устаревшей, 1,78% - ветхой).  </a:t>
            </a:r>
            <a:endParaRPr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latin typeface="Times New Roman" panose="02020603050405020304" pitchFamily="18" charset="0"/>
              </a:rPr>
              <a:t>Методика ИФЛА</a:t>
            </a:r>
            <a:endParaRPr dirty="0">
              <a:latin typeface="Times New Roman" panose="02020603050405020304" pitchFamily="18" charset="0"/>
            </a:endParaRPr>
          </a:p>
        </p:txBody>
      </p:sp>
      <p:graphicFrame>
        <p:nvGraphicFramePr>
          <p:cNvPr id="7171" name="Замещающая таблица 7170"/>
          <p:cNvGraphicFramePr/>
          <p:nvPr>
            <p:ph type="tbl" idx="1"/>
          </p:nvPr>
        </p:nvGraphicFramePr>
        <p:xfrm>
          <a:off x="971550" y="1844675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287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dirty="0">
                          <a:latin typeface="Times New Roman" panose="02020603050405020304" pitchFamily="18" charset="0"/>
                        </a:rPr>
                        <a:t>Население</a:t>
                      </a:r>
                      <a:endParaRPr lang="ru-RU" altLang="en-US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dirty="0">
                          <a:latin typeface="Times New Roman" panose="02020603050405020304" pitchFamily="18" charset="0"/>
                        </a:rPr>
                        <a:t>Число книг, </a:t>
                      </a:r>
                      <a:endParaRPr dirty="0"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dirty="0">
                          <a:latin typeface="Times New Roman" panose="02020603050405020304" pitchFamily="18" charset="0"/>
                        </a:rPr>
                        <a:t>приобретаемых на душу </a:t>
                      </a:r>
                      <a:endParaRPr dirty="0"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dirty="0">
                          <a:latin typeface="Times New Roman" panose="02020603050405020304" pitchFamily="18" charset="0"/>
                        </a:rPr>
                        <a:t>населения в год </a:t>
                      </a:r>
                      <a:endParaRPr lang="ru-RU" altLang="en-US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dirty="0">
                          <a:latin typeface="Times New Roman" panose="02020603050405020304" pitchFamily="18" charset="0"/>
                        </a:rPr>
                        <a:t>Число книг, </a:t>
                      </a:r>
                      <a:endParaRPr dirty="0"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dirty="0">
                          <a:latin typeface="Times New Roman" panose="02020603050405020304" pitchFamily="18" charset="0"/>
                        </a:rPr>
                        <a:t>приобретаемых на 1000 человек </a:t>
                      </a:r>
                      <a:endParaRPr lang="ru-RU" altLang="en-US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25000</a:t>
                      </a:r>
                      <a:endParaRPr lang="ru-RU" alt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</a:rPr>
                        <a:t>0,25 </a:t>
                      </a:r>
                      <a:endParaRPr lang="ru-RU" altLang="en-US" sz="24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</a:rPr>
                        <a:t>    250</a:t>
                      </a:r>
                      <a:endParaRPr lang="ru-RU" altLang="en-US" sz="24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25000 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50000</a:t>
                      </a:r>
                      <a:endParaRPr lang="ru-RU" alt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</a:rPr>
                        <a:t>0,225 </a:t>
                      </a:r>
                      <a:endParaRPr lang="ru-RU" altLang="en-US" sz="24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</a:rPr>
                        <a:t>    225</a:t>
                      </a:r>
                      <a:endParaRPr lang="ru-RU" altLang="en-US" sz="24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50000</a:t>
                      </a:r>
                      <a:endParaRPr lang="ru-RU" alt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</a:rPr>
                        <a:t>0,20 </a:t>
                      </a:r>
                      <a:endParaRPr lang="ru-RU" altLang="en-US" sz="24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sz="2400" dirty="0">
                          <a:latin typeface="Times New Roman" panose="02020603050405020304" pitchFamily="18" charset="0"/>
                        </a:rPr>
                        <a:t>    200</a:t>
                      </a:r>
                      <a:endParaRPr lang="ru-RU" altLang="en-US" sz="24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оптимального объема фонда по методике РНБ</a:t>
            </a:r>
            <a:b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827088" y="1196975"/>
            <a:ext cx="7772400" cy="51562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Фактическая книговыдача из фондов ЦБС</a:t>
            </a:r>
            <a:endParaRPr dirty="0"/>
          </a:p>
          <a:p>
            <a:pPr eaLnBrk="1" hangingPunct="1"/>
            <a:r>
              <a:rPr dirty="0"/>
              <a:t> 2017 — 622 700 </a:t>
            </a:r>
            <a:endParaRPr dirty="0"/>
          </a:p>
          <a:p>
            <a:pPr eaLnBrk="1" hangingPunct="1"/>
            <a:r>
              <a:rPr dirty="0"/>
              <a:t>2018  — 679 800 </a:t>
            </a:r>
            <a:endParaRPr dirty="0"/>
          </a:p>
          <a:p>
            <a:pPr eaLnBrk="1" hangingPunct="1"/>
            <a:r>
              <a:rPr dirty="0"/>
              <a:t>2019  — 688 100 </a:t>
            </a:r>
            <a:endParaRPr dirty="0"/>
          </a:p>
          <a:p>
            <a:pPr eaLnBrk="1" hangingPunct="1">
              <a:buNone/>
            </a:pPr>
            <a:r>
              <a:rPr dirty="0"/>
              <a:t>  Фактическое пополнение фонда ЦБС за три последних года:</a:t>
            </a:r>
            <a:endParaRPr dirty="0"/>
          </a:p>
          <a:p>
            <a:pPr eaLnBrk="1" hangingPunct="1"/>
            <a:r>
              <a:rPr dirty="0"/>
              <a:t>2017 — 10 300</a:t>
            </a:r>
            <a:endParaRPr dirty="0"/>
          </a:p>
          <a:p>
            <a:pPr eaLnBrk="1" hangingPunct="1"/>
            <a:r>
              <a:rPr dirty="0"/>
              <a:t>2018 — 17 500</a:t>
            </a:r>
            <a:endParaRPr dirty="0"/>
          </a:p>
          <a:p>
            <a:pPr eaLnBrk="1" hangingPunct="1"/>
            <a:r>
              <a:rPr dirty="0"/>
              <a:t>2019 — 12 600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br>
              <a:rPr b="1" dirty="0"/>
            </a:b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Вычисляем необходимый объем докомплектования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700213"/>
          <a:ext cx="8280400" cy="46640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048"/>
                <a:gridCol w="1368066"/>
                <a:gridCol w="2880140"/>
                <a:gridCol w="1368066"/>
                <a:gridCol w="1656080"/>
              </a:tblGrid>
              <a:tr h="11888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Фактическая 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книговыдача</a:t>
                      </a:r>
                      <a:endParaRPr lang="ru-RU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Нормативный объем текущего комплектования</a:t>
                      </a:r>
                      <a:endParaRPr lang="ru-RU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Факт. </a:t>
                      </a:r>
                      <a:r>
                        <a:rPr lang="ru-RU" sz="1800" dirty="0" err="1" smtClean="0"/>
                        <a:t>компл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Недокомплектовано</a:t>
                      </a:r>
                      <a:endParaRPr lang="ru-RU" sz="1800" dirty="0"/>
                    </a:p>
                  </a:txBody>
                  <a:tcPr marL="91434" marR="91434" marT="45726" marB="45726"/>
                </a:tc>
              </a:tr>
              <a:tr h="823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2017</a:t>
                      </a:r>
                      <a:endParaRPr lang="ru-RU" sz="2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679 800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679800*3,8/100= 25 832,4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10 300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15532,4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</a:tr>
              <a:tr h="10974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2018</a:t>
                      </a:r>
                      <a:endParaRPr lang="ru-RU" sz="2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688 100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688100*3,8/100= 26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147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,8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17 500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8647,8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</a:tr>
              <a:tr h="10974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2019</a:t>
                      </a:r>
                      <a:endParaRPr lang="ru-RU" sz="2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684 000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684000*3,8/100= 25992,0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12 600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13392,0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</a:tr>
              <a:tr h="45726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37572,2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 marT="45726" marB="45726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объем текущего комплектования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900113" y="1989138"/>
            <a:ext cx="7772400" cy="4114800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 комплектование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.26600 экз.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Докомплектование 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 37572 эез.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в целом (округленно) -64000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Умножаем на среднюю цену – получаем объем финансирования.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 методике ИФЛА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7772400" cy="3500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/>
                <a:gridCol w="1800200"/>
                <a:gridCol w="1927136"/>
                <a:gridCol w="1313224"/>
                <a:gridCol w="1795736"/>
              </a:tblGrid>
              <a:tr h="64013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населения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Нормативный объем </a:t>
                      </a:r>
                      <a:r>
                        <a:rPr lang="ru-RU" sz="1800" dirty="0" err="1" smtClean="0"/>
                        <a:t>компл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Фактич</a:t>
                      </a:r>
                      <a:r>
                        <a:rPr lang="ru-RU" sz="1800" dirty="0" smtClean="0"/>
                        <a:t>.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компл</a:t>
                      </a:r>
                      <a:r>
                        <a:rPr lang="ru-RU" sz="1800" baseline="0" dirty="0" smtClean="0"/>
                        <a:t>.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Недоколмплектование</a:t>
                      </a:r>
                      <a:endParaRPr lang="ru-RU" sz="1800" dirty="0"/>
                    </a:p>
                  </a:txBody>
                  <a:tcPr marT="45724" marB="45724"/>
                </a:tc>
              </a:tr>
              <a:tr h="93988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2017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84800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84,8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200=16960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10 300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6600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</a:tr>
              <a:tr h="64013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2018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85000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85,0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200=17000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17 500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</a:tr>
              <a:tr h="64013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2019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85100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200=17020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12 600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4430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</a:tr>
              <a:tr h="64013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2020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85200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85,2х200=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17040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5"/>
                        </a:lnSpc>
                        <a:spcBef>
                          <a:spcPts val="750"/>
                        </a:spcBef>
                        <a:spcAft>
                          <a:spcPts val="1125"/>
                        </a:spcAft>
                      </a:pPr>
                      <a:endParaRPr lang="ru-RU" sz="1100" dirty="0"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10530</a:t>
                      </a:r>
                      <a:endParaRPr lang="ru-RU" sz="1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2259</Words>
  <Application>WPS Presentation</Application>
  <PresentationFormat>Экран (4:3)</PresentationFormat>
  <Paragraphs>187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Tahoma</vt:lpstr>
      <vt:lpstr>Calibri</vt:lpstr>
      <vt:lpstr>Times New Roman</vt:lpstr>
      <vt:lpstr>Calibri</vt:lpstr>
      <vt:lpstr>Times New Roman</vt:lpstr>
      <vt:lpstr>Microsoft YaHei</vt:lpstr>
      <vt:lpstr>Arial Unicode MS</vt:lpstr>
      <vt:lpstr>Палитра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расчета средств на текущее комплектование</dc:title>
  <dc:creator>user</dc:creator>
  <cp:lastModifiedBy>User</cp:lastModifiedBy>
  <cp:revision>18</cp:revision>
  <dcterms:created xsi:type="dcterms:W3CDTF">2020-09-24T17:45:10Z</dcterms:created>
  <dcterms:modified xsi:type="dcterms:W3CDTF">2022-04-14T11:05:58Z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DCE6633C91DB4D0AA7C7C017E629230C</vt:lpwstr>
  </property>
  <property fmtid="{D5CDD505-2E9C-101B-9397-08002B2CF9AE}" pid="3" name="KSOProductBuildVer">
    <vt:lpwstr>1049-11.2.0.11074</vt:lpwstr>
  </property>
</Properties>
</file>