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9" r:id="rId4"/>
    <p:sldId id="260" r:id="rId5"/>
    <p:sldId id="262" r:id="rId6"/>
    <p:sldId id="263" r:id="rId7"/>
    <p:sldId id="261" r:id="rId8"/>
    <p:sldId id="264" r:id="rId9"/>
    <p:sldId id="266" r:id="rId10"/>
    <p:sldId id="294" r:id="rId11"/>
    <p:sldId id="267" r:id="rId12"/>
    <p:sldId id="276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7" r:id="rId22"/>
    <p:sldId id="280" r:id="rId23"/>
    <p:sldId id="278" r:id="rId24"/>
    <p:sldId id="281" r:id="rId25"/>
    <p:sldId id="282" r:id="rId26"/>
    <p:sldId id="283" r:id="rId27"/>
    <p:sldId id="284" r:id="rId28"/>
    <p:sldId id="285" r:id="rId29"/>
    <p:sldId id="287" r:id="rId30"/>
    <p:sldId id="289" r:id="rId31"/>
    <p:sldId id="293" r:id="rId32"/>
    <p:sldId id="296" r:id="rId33"/>
    <p:sldId id="265" r:id="rId34"/>
    <p:sldId id="290" r:id="rId3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813"/>
    <a:srgbClr val="9D3972"/>
    <a:srgbClr val="BC488A"/>
    <a:srgbClr val="98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9T18:46:39.8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1612 1317 24575,'21'-19'0,"-17"17"0,0-1 0,-1 0 0,1-1 0,-1 1 0,0 0 0,0-1 0,0 0 0,0 0 0,-1 0 0,0 0 0,3-6 0,5-15 0,-1 0 0,-2 0 0,0-1 0,-2 0 0,-1 0 0,-1 0 0,0-29 0,-2-86 0,-4-97 0,0 215 0,-2 0 0,-1 1 0,0-1 0,-2 1 0,-1 1 0,-20-38 0,9 17 0,9 20 0,-1 1 0,-1 1 0,-1 0 0,-26-29 0,7 14 0,-50-42 0,48 53 0,0 1 0,-2 2 0,0 2 0,-59-23 0,85 38 0,-3-2 0,-1 2 0,0-1 0,0 2 0,0 0 0,-29-1 0,-82 5 0,55 2 0,-24-4 0,-91 3 0,164 1 0,0 1 0,1 1 0,0 1 0,0 0 0,-24 13 0,-9 1 0,36-14 0,1 1 0,-1 1 0,1 0 0,1 1 0,0 1 0,0 1 0,1 0 0,0 1 0,1 1 0,0 0 0,1 0 0,1 2 0,-20 29 0,16-21 0,2 0 0,1 1 0,1 1 0,1 0 0,-13 41 0,-7 94 0,23-111 0,4-25 0,0 0 0,2 0 0,1 1 0,4 42 0,-1-54 0,0 0 0,1 0 0,0 0 0,1-1 0,1 1 0,0-1 0,0 0 0,1 0 0,1-1 0,12 18 0,10 5 0,1 0 0,2-2 0,0-1 0,3-2 0,61 41 0,-48-41 0,1-1 0,2-3 0,1-3 0,58 18 0,104 41 0,-197-74 0,1-1 0,0 0 0,0-1 0,0-1 0,0-1 0,34 1 0,93-8 0,-135 4 0,1-1 0,-1 0 0,1 0 0,0-2 0,-1 1 0,0-1 0,0 0 0,14-7 0,-18 7 0,0-1 0,0 0 0,0 0 0,-1 0 0,1-1 0,-1 0 0,0 0 0,0 0 0,-1-1 0,1 0 0,-1 1 0,3-8 0,0 2 0,1 0 0,0 0 0,1 1 0,9-10 0,-8 10 0,0 0 0,-1-1 0,14-21 0,-13 15 0,0 0 0,2 1 0,13-16 0,21-33 0,-41 58 27,-1 0-1,0-1 1,0 1-1,4-12 1,8-18-1525,-8 26-5328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9T18:46:46.8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1724 591 24575,'0'-26'0,"-2"-1"0,0 0 0,-8-36 0,7 52 0,1 0 0,-1 0 0,-1 1 0,1-1 0,-3 2 0,1-1 0,0 0 0,0 1 0,-1-1 0,0 2 0,-8-10 0,5 11 0,0 0 0,0 2 0,0-1 0,0 2 0,-1-1 0,-10-3 0,-25-13 0,-153-114 0,135 88 0,52 40 0,-1 0 0,1 0 0,-2 2 0,2 1 0,-2-2 0,0 4 0,1-2 0,-1 1 0,0 1 0,-1 1 0,2 0 0,-21 2 0,12-2 0,-81-10 0,-13-3 0,57 14 0,-146 3 0,197-3 0,0 1 0,1 0 0,-1 2 0,1 0 0,-1-2 0,1 2 0,0 1 0,-1-1 0,1 1 0,1 0 0,-1 0 0,-10 10 0,-3 6 0,0 1 0,-15 26 0,-17 14 0,-26 16 0,40-41 0,0 1 0,-46 63 0,56-62 0,-36 69 0,55-92 0,2 0 0,-1 1 0,2-1 0,0 2 0,1-1 0,1 1 0,0 0 0,-1 23 0,3-17 0,1 1 0,1-1 0,1 2 0,0-2 0,2 0 0,10 35 0,-10-44 0,1-2 0,0 0 0,0-1 0,1 1 0,1-1 0,0 0 0,1 0 0,-1 0 0,1-1 0,1-1 0,0 0 0,20 15 0,9 2 0,1-1 0,1-3 0,2-2 0,46 17 0,177 47 0,-219-72 0,-1-2 0,0-3 0,0-3 0,0-1 0,82-7 0,-15 1 0,-37 6 0,-46-2 0,-1 0 0,1-1 0,-1-1 0,39-9 0,-51 3 0,1 1 0,-2-3 0,0 1 0,1-1 0,-2-2 0,0 1 0,15-16 0,1 0 0,-17 15 0,-2-1 0,1-1 0,-1 0 0,-1 0 0,-1-2 0,1 2 0,-2-2 0,0-1 0,12-31 0,-5 14 0,-10 26 0,-1 0 0,-2 0 0,2-1 0,-1 1 0,-1 0 0,1-1 0,-1 1 0,0-1 0,-1 0 0,0-1 0,-1 3 0,1-3 0,-1 1 0,-1-14 0,-10-75-299,3-193 0,8 240-468,0 22-6059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9T18:49:46.9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23 24575,'16'-1'0,"0"-1"0,22-4 0,22-3 0,431 5 0,-267 6 0,438-2-1365,-614 0-5461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19T18:49:51.2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435 2 24575,'173'-2'0,"183"5"0,-311 0 0,1 2 0,-1 2 0,81 24 0,-125-31 0,-1 0 0,1 0 0,-1 0 0,1 0 0,-1 0 0,1 0 0,-1 0 0,1 0 0,-1 1 0,1-1 0,-1 0 0,1 0 0,-1 0 0,1 1 0,-1-1 0,1 0 0,-1 1 0,1-1 0,-1 0 0,0 1 0,1-1 0,-1 1 0,0-1 0,1 0 0,-1 1 0,0-1 0,1 1 0,-1-1 0,0 2 0,-16 2 0,-35-3 0,48-1 0,-793-2 15,465 3-1395,290-1-5446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350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350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79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0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7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3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7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8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4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4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8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7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latin typeface="+mn-lt"/>
              </a:defRPr>
            </a:lvl1pPr>
          </a:lstStyle>
          <a:p>
            <a:fld id="{C2F87584-664D-4746-91D5-16069B1B4C4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 smtClean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latin typeface="+mn-lt"/>
              </a:defRPr>
            </a:lvl1pPr>
          </a:lstStyle>
          <a:p>
            <a:fld id="{53955B3E-79AC-4384-B7C4-81EF45300C87}" type="slidenum">
              <a:rPr lang="ru-RU" smtClean="0"/>
              <a:t>‹#›</a:t>
            </a:fld>
            <a:endParaRPr lang="ru-RU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350"/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350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350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02045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hlink"/>
          </a:solidFill>
          <a:latin typeface="Georgia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175">
          <a:solidFill>
            <a:srgbClr val="777777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875">
          <a:solidFill>
            <a:srgbClr val="777777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1650">
          <a:solidFill>
            <a:srgbClr val="777777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425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PQe2BLTzBV-tej45m7epnVvHza4-A_rMLkMgJSJz0QY/edit" TargetMode="External"/><Relationship Id="rId2" Type="http://schemas.openxmlformats.org/officeDocument/2006/relationships/hyperlink" Target="mailto:bibiliograf@yandex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ciom.ru/fileadmin/file/monitoring/2017/142/2017_142_02_Moskovskaya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ru/text/Selivanova/Selivanova4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prezentaciya-receptprigotovleniya-prazdnichnogo-blyuda-2759617.html" TargetMode="External"/><Relationship Id="rId2" Type="http://schemas.openxmlformats.org/officeDocument/2006/relationships/hyperlink" Target="http://www.nilc.ru/text/9SPC_LIBNET/9SPC_LIBNET11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murmannauchka?w=wall-44573273_14883" TargetMode="External"/><Relationship Id="rId2" Type="http://schemas.openxmlformats.org/officeDocument/2006/relationships/hyperlink" Target="https://www.youtube.com/watch?v=C7gBkomm9j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murmannauchka" TargetMode="External"/><Relationship Id="rId2" Type="http://schemas.openxmlformats.org/officeDocument/2006/relationships/hyperlink" Target="http://www.mgounb.ru/news/2817-prodolzhaem-znakomstvo-s-gostyami-murmanskoy-knizhnoy-yarmark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murmannauchka?w=wall-44573273_14883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ulture.gov.ru/press/news/elektronnaya_biblioteka_kazachestva_otkrylas_na_platformen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PQe2BLTzBV-tej45m7epnVvHza4-A_rMLkMgJSJz0QY/edit" TargetMode="External"/><Relationship Id="rId2" Type="http://schemas.openxmlformats.org/officeDocument/2006/relationships/hyperlink" Target="mailto:bibiliograf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9582"/>
            <a:ext cx="6840760" cy="864096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Библиографическое описание составной части ресурса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пункт 7)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571750"/>
            <a:ext cx="7704856" cy="176536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/>
              <a:t>ГОСТ Р 7.0.100-2018</a:t>
            </a:r>
            <a:r>
              <a:rPr lang="ru-RU" dirty="0"/>
              <a:t>. Библиографическая запись. Библиографическое описание. Общие требования и правила составления : национальный стандарт Российской Федерации : издание официальное : утвержден и введен в действие Приказом Федерального агентства по техническому регулированию и метрологии от 3 декабря 2018 г. № 1050-ст : введен впервые : дата введения 2019-07-01 / Федеральное агентство по техническому регулированию и метрологии ; разработан Федеральным государственным унитарным предприятием «Информационное телеграфное агентство России (ИТАР-ТАСС)», филиал «Российская книжная палата», Федеральным государственным бюджетным учреждением «Российская государственная библиотека», Федеральным государственным бюджетным учреждением «Российская национальная библиотека». - Москва : </a:t>
            </a:r>
            <a:r>
              <a:rPr lang="ru-RU" dirty="0" err="1"/>
              <a:t>Стандартинформ</a:t>
            </a:r>
            <a:r>
              <a:rPr lang="ru-RU" dirty="0"/>
              <a:t>, 2018. - IV, 65 c. - (Система стандартов по информации, библиотечному и издательскому делу).</a:t>
            </a:r>
          </a:p>
        </p:txBody>
      </p:sp>
    </p:spTree>
    <p:extLst>
      <p:ext uri="{BB962C8B-B14F-4D97-AF65-F5344CB8AC3E}">
        <p14:creationId xmlns:p14="http://schemas.microsoft.com/office/powerpoint/2010/main" val="8211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EC3508-4A91-4272-9072-8222E02A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5" y="226219"/>
            <a:ext cx="7207969" cy="857250"/>
          </a:xfrm>
        </p:spPr>
        <p:txBody>
          <a:bodyPr/>
          <a:lstStyle/>
          <a:p>
            <a:r>
              <a:rPr lang="ru-RU" dirty="0"/>
              <a:t>Примеры (7.2.1.4)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DAF5F5-C3E8-4961-A553-F7F680341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03597"/>
            <a:ext cx="8000057" cy="3713683"/>
          </a:xfrm>
        </p:spPr>
        <p:txBody>
          <a:bodyPr/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Мальцева, Л. Л. Воспитание как антропологический феномен : методологические аспекты </a:t>
            </a:r>
            <a:r>
              <a:rPr lang="ru-RU" sz="1800" dirty="0">
                <a:solidFill>
                  <a:schemeClr val="tx1"/>
                </a:solidFill>
              </a:rPr>
              <a:t>// </a:t>
            </a:r>
            <a:r>
              <a:rPr lang="ru-RU" sz="1800" dirty="0">
                <a:solidFill>
                  <a:srgbClr val="002060"/>
                </a:solidFill>
              </a:rPr>
              <a:t>Педагогика. – 2015. - № 2.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15-23.</a:t>
            </a:r>
          </a:p>
          <a:p>
            <a:pPr marL="0" indent="0">
              <a:buNone/>
            </a:pPr>
            <a:endParaRPr lang="ru-RU" sz="1800" dirty="0">
              <a:solidFill>
                <a:srgbClr val="00B050"/>
              </a:solidFill>
            </a:endParaRP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Мальцева, Л. Л. Воспитание как антропологический феномен: методологические аспекты / Людмила Мальцева. – Текст : непосредственный </a:t>
            </a:r>
            <a:r>
              <a:rPr lang="ru-RU" sz="1800" dirty="0">
                <a:solidFill>
                  <a:schemeClr val="tx1"/>
                </a:solidFill>
              </a:rPr>
              <a:t>// </a:t>
            </a:r>
            <a:r>
              <a:rPr lang="ru-RU" sz="1800" dirty="0">
                <a:solidFill>
                  <a:srgbClr val="002060"/>
                </a:solidFill>
              </a:rPr>
              <a:t>Педагогика. – 2015. - № 2.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15-23.</a:t>
            </a:r>
          </a:p>
          <a:p>
            <a:pPr marL="0" indent="0">
              <a:buNone/>
            </a:pPr>
            <a:endParaRPr lang="ru-RU" sz="1800" dirty="0"/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Кузнецова, В. Е. Традиции Есенина и литература Мурмана / В. Е. Кузнецова, С. В. Сидорова, М. Н. Смирнова. – Текст : непосредственный </a:t>
            </a:r>
            <a:r>
              <a:rPr lang="ru-RU" sz="1800" dirty="0">
                <a:solidFill>
                  <a:schemeClr val="tx1"/>
                </a:solidFill>
              </a:rPr>
              <a:t>// </a:t>
            </a:r>
            <a:r>
              <a:rPr lang="ru-RU" sz="1800" dirty="0">
                <a:solidFill>
                  <a:srgbClr val="002060"/>
                </a:solidFill>
              </a:rPr>
              <a:t>С думой о Есенине : сборник статей / составитель Е. Н. Астахова. - Мурманск, 2009. -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218-250.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75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95F583-4113-43C5-9040-7B8BEE77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Идентифицирующий ресурс </a:t>
            </a:r>
            <a:br>
              <a:rPr lang="ru-RU" sz="2800" dirty="0"/>
            </a:br>
            <a:r>
              <a:rPr lang="ru-RU" sz="2800" dirty="0"/>
              <a:t>(разделы 5 и 6)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1F69EB-FFD4-4013-97A4-11150CC9D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Заголовок (как правило опускают, п. 7.1.9);</a:t>
            </a:r>
          </a:p>
          <a:p>
            <a:r>
              <a:rPr lang="ru-RU" sz="2800" dirty="0"/>
              <a:t>заглавие;</a:t>
            </a:r>
          </a:p>
          <a:p>
            <a:r>
              <a:rPr lang="ru-RU" sz="2800" dirty="0"/>
              <a:t>сведения, относящиеся к заглавию; </a:t>
            </a:r>
          </a:p>
          <a:p>
            <a:r>
              <a:rPr lang="ru-RU" sz="2800" dirty="0"/>
              <a:t>сведения об ответственности;</a:t>
            </a:r>
          </a:p>
          <a:p>
            <a:r>
              <a:rPr lang="ru-RU" sz="2800" dirty="0"/>
              <a:t>сведения об издании;</a:t>
            </a:r>
          </a:p>
          <a:p>
            <a:r>
              <a:rPr lang="ru-RU" sz="2800" dirty="0"/>
              <a:t>область публикации, производства, распространения (п. 7.3.7).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22D57-24E2-431B-AC6E-533D7A72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069219-9E62-4C91-AE16-8EB38724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</a:rPr>
              <a:t>Крауч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, К. Неясные условия трудового договора / Колин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</a:rPr>
              <a:t>Крауч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. – </a:t>
            </a:r>
            <a:r>
              <a:rPr lang="ru-RU" sz="2000" i="1" u="sng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</a:t>
            </a:r>
            <a:r>
              <a:rPr lang="ru-RU" sz="2000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/>
              <a:t>// </a:t>
            </a:r>
            <a:r>
              <a:rPr lang="ru-RU" sz="2000" dirty="0">
                <a:solidFill>
                  <a:srgbClr val="002060"/>
                </a:solidFill>
              </a:rPr>
              <a:t>Победит ли </a:t>
            </a:r>
            <a:r>
              <a:rPr lang="ru-RU" sz="2000" dirty="0" err="1">
                <a:solidFill>
                  <a:srgbClr val="002060"/>
                </a:solidFill>
              </a:rPr>
              <a:t>гиг</a:t>
            </a:r>
            <a:r>
              <a:rPr lang="ru-RU" sz="2000" dirty="0">
                <a:solidFill>
                  <a:srgbClr val="002060"/>
                </a:solidFill>
              </a:rPr>
              <a:t>-экономика? / Колин </a:t>
            </a:r>
            <a:r>
              <a:rPr lang="ru-RU" sz="2000" dirty="0" err="1">
                <a:solidFill>
                  <a:srgbClr val="002060"/>
                </a:solidFill>
              </a:rPr>
              <a:t>Крауч</a:t>
            </a:r>
            <a:r>
              <a:rPr lang="ru-RU" sz="2000" dirty="0">
                <a:solidFill>
                  <a:srgbClr val="002060"/>
                </a:solidFill>
              </a:rPr>
              <a:t>. - Москва : </a:t>
            </a:r>
            <a:r>
              <a:rPr lang="ru-RU" sz="2000" i="1" u="sng" dirty="0">
                <a:solidFill>
                  <a:srgbClr val="002060"/>
                </a:solidFill>
              </a:rPr>
              <a:t>Издательский дом Высшей школы экономики</a:t>
            </a:r>
            <a:r>
              <a:rPr lang="ru-RU" sz="2000" dirty="0">
                <a:solidFill>
                  <a:srgbClr val="002060"/>
                </a:solidFill>
              </a:rPr>
              <a:t>, 2020. –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С. 22-50.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B83694-9439-465E-87FC-AAF9BFEC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3603"/>
          </a:xfrm>
        </p:spPr>
        <p:txBody>
          <a:bodyPr>
            <a:noAutofit/>
          </a:bodyPr>
          <a:lstStyle/>
          <a:p>
            <a:r>
              <a:rPr lang="ru-RU" sz="2800" b="1" dirty="0"/>
              <a:t>Заглавия не сокращаем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D37C7B-2904-4423-A179-1981B18A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391025"/>
          </a:xfrm>
        </p:spPr>
        <p:txBody>
          <a:bodyPr>
            <a:normAutofit fontScale="92500"/>
          </a:bodyPr>
          <a:lstStyle/>
          <a:p>
            <a:r>
              <a:rPr lang="ru-RU" dirty="0"/>
              <a:t>// Летопись иже во святых отца нашего Димитрия, митрополита Ростовского, чудотворца, </a:t>
            </a:r>
            <a:r>
              <a:rPr lang="ru-RU" dirty="0" err="1"/>
              <a:t>сказующая</a:t>
            </a:r>
            <a:r>
              <a:rPr lang="ru-RU" dirty="0"/>
              <a:t> деяния от начала </a:t>
            </a:r>
            <a:r>
              <a:rPr lang="ru-RU" dirty="0" err="1"/>
              <a:t>миробытия</a:t>
            </a:r>
            <a:r>
              <a:rPr lang="ru-RU" dirty="0"/>
              <a:t> до Рождества Христова, собранная из Божественного Писания, из разных хронографов и историографов Греческих, </a:t>
            </a:r>
            <a:r>
              <a:rPr lang="ru-RU" dirty="0" err="1"/>
              <a:t>Славенских</a:t>
            </a:r>
            <a:r>
              <a:rPr lang="ru-RU" dirty="0"/>
              <a:t>, Римских, Польских, Еврейских и иных, с присовокуплением Богоугодного жития сего Святителя, Духовной грамоты, келейных записок и гравированного его портрета</a:t>
            </a:r>
          </a:p>
          <a:p>
            <a:endParaRPr lang="ru-RU" dirty="0"/>
          </a:p>
          <a:p>
            <a:r>
              <a:rPr lang="ru-RU" dirty="0"/>
              <a:t>// Летопись … Дмитрия, митрополита Ростовского … </a:t>
            </a:r>
            <a:r>
              <a:rPr lang="ru-RU" dirty="0" err="1"/>
              <a:t>сказующая</a:t>
            </a:r>
            <a:r>
              <a:rPr lang="ru-RU" dirty="0"/>
              <a:t> деяния от начала </a:t>
            </a:r>
            <a:r>
              <a:rPr lang="ru-RU" dirty="0" err="1"/>
              <a:t>миробытия</a:t>
            </a:r>
            <a:r>
              <a:rPr lang="ru-RU" dirty="0"/>
              <a:t> до Рождества Христова…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8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D4A14B-9184-49D3-A18D-3624DA1A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205979"/>
            <a:ext cx="7316787" cy="853603"/>
          </a:xfrm>
        </p:spPr>
        <p:txBody>
          <a:bodyPr>
            <a:normAutofit/>
          </a:bodyPr>
          <a:lstStyle/>
          <a:p>
            <a:r>
              <a:rPr lang="ru-RU" b="1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8C29F5-6C7B-45EA-B454-8479CDCE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0410"/>
            <a:ext cx="8216081" cy="30861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Баюров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А. Е. Виртуальная реальность в образовании /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А. Е.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Баюров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. – Текст : непосредственный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/>
              <a:t>// </a:t>
            </a:r>
            <a:r>
              <a:rPr lang="ru-RU" dirty="0">
                <a:solidFill>
                  <a:srgbClr val="002060"/>
                </a:solidFill>
              </a:rPr>
              <a:t>Актуальные проблемы авиации и космонавтики : сборник материалов V Международной научно-практической конференции, 8-12 апреля 2019 года / </a:t>
            </a:r>
            <a:r>
              <a:rPr lang="ru-RU" i="1" dirty="0">
                <a:solidFill>
                  <a:srgbClr val="002060"/>
                </a:solidFill>
              </a:rPr>
              <a:t>составитель А. Н. </a:t>
            </a:r>
            <a:r>
              <a:rPr lang="ru-RU" i="1" dirty="0" err="1">
                <a:solidFill>
                  <a:srgbClr val="002060"/>
                </a:solidFill>
              </a:rPr>
              <a:t>Городищева</a:t>
            </a:r>
            <a:r>
              <a:rPr lang="ru-RU" dirty="0">
                <a:solidFill>
                  <a:srgbClr val="002060"/>
                </a:solidFill>
              </a:rPr>
              <a:t>. – Красноярск, 2019.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С. 32-65.</a:t>
            </a:r>
          </a:p>
          <a:p>
            <a:endParaRPr lang="ru-RU" dirty="0">
              <a:solidFill>
                <a:srgbClr val="00B050"/>
              </a:solidFill>
            </a:endParaRPr>
          </a:p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Баюров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А. Е. Виртуальная реальность в образовании </a:t>
            </a:r>
            <a:r>
              <a:rPr lang="ru-RU" dirty="0"/>
              <a:t>// </a:t>
            </a:r>
            <a:r>
              <a:rPr lang="ru-RU" dirty="0">
                <a:solidFill>
                  <a:srgbClr val="002060"/>
                </a:solidFill>
              </a:rPr>
              <a:t>Актуальные проблемы авиации и космонавтики : сборник материалов V Международной научно-практической конференции, 8-12 апреля 2019 г. – Красноярск, 2019.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С. 32-65.</a:t>
            </a:r>
          </a:p>
        </p:txBody>
      </p:sp>
    </p:spTree>
    <p:extLst>
      <p:ext uri="{BB962C8B-B14F-4D97-AF65-F5344CB8AC3E}">
        <p14:creationId xmlns:p14="http://schemas.microsoft.com/office/powerpoint/2010/main" val="150226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71E5FA-DA95-42DC-B490-D6B83273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205979"/>
            <a:ext cx="7316787" cy="853603"/>
          </a:xfrm>
        </p:spPr>
        <p:txBody>
          <a:bodyPr>
            <a:noAutofit/>
          </a:bodyPr>
          <a:lstStyle/>
          <a:p>
            <a:r>
              <a:rPr lang="ru-RU" sz="2800" b="1" dirty="0"/>
              <a:t>Сведения о местоположении составной части ресурса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23CFE3-49D2-45E6-8043-0F16D7D5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 sz="2400" dirty="0"/>
              <a:t>– С. 1-6.</a:t>
            </a:r>
          </a:p>
          <a:p>
            <a:r>
              <a:rPr lang="ru-RU" sz="2400" dirty="0"/>
              <a:t>. – С. [1-8].</a:t>
            </a:r>
          </a:p>
          <a:p>
            <a:r>
              <a:rPr lang="ru-RU" sz="2400" dirty="0"/>
              <a:t>. - 3-я с. обл.</a:t>
            </a:r>
          </a:p>
          <a:p>
            <a:r>
              <a:rPr lang="ru-RU" sz="2400" dirty="0"/>
              <a:t>. – С. 1-6 : ил., табл., </a:t>
            </a:r>
            <a:r>
              <a:rPr lang="ru-RU" sz="2400" dirty="0" err="1"/>
              <a:t>цв</a:t>
            </a:r>
            <a:r>
              <a:rPr lang="ru-RU" sz="2400" dirty="0"/>
              <a:t>. карта.</a:t>
            </a:r>
          </a:p>
          <a:p>
            <a:r>
              <a:rPr lang="ru-RU" sz="2400" dirty="0"/>
              <a:t>. – Сл. 5-7.</a:t>
            </a:r>
          </a:p>
          <a:p>
            <a:r>
              <a:rPr lang="ru-RU" sz="2400" dirty="0"/>
              <a:t>. – Время воспроизведения 00:12-00:20.</a:t>
            </a:r>
          </a:p>
        </p:txBody>
      </p:sp>
    </p:spTree>
    <p:extLst>
      <p:ext uri="{BB962C8B-B14F-4D97-AF65-F5344CB8AC3E}">
        <p14:creationId xmlns:p14="http://schemas.microsoft.com/office/powerpoint/2010/main" val="102334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6C9F63-3111-4BE0-B921-3CBBE0D2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с </a:t>
            </a:r>
            <a:r>
              <a:rPr lang="en-US" dirty="0"/>
              <a:t>DOI //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398FFA-887E-47B3-97E9-B06AED2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370410"/>
            <a:ext cx="7856041" cy="30861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Московская, А. А. Между социальным и экономическим благом / А. А. Московская, А. А.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Берендяев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– DOI 10.14515/monitoring.2017.6.02. – Текст : электронный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Мониторинг общественного мнения. – 2017. - № 6. – С. 31-35. – </a:t>
            </a:r>
            <a:r>
              <a:rPr lang="ru-RU" sz="1800" dirty="0">
                <a:solidFill>
                  <a:schemeClr val="tx1"/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rgbClr val="7030A0"/>
                </a:solidFill>
              </a:rPr>
              <a:t>https://cyberleninka.ru/article/n/mezhdu-sotsialnym-i-ekonomicheskim-blagom-konflikt-proektov-legitimatsii-sotsialnogo-predprinimatelstva-v-rossii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</a:t>
            </a:r>
          </a:p>
        </p:txBody>
      </p:sp>
    </p:spTree>
    <p:extLst>
      <p:ext uri="{BB962C8B-B14F-4D97-AF65-F5344CB8AC3E}">
        <p14:creationId xmlns:p14="http://schemas.microsoft.com/office/powerpoint/2010/main" val="352864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0F293B-1EAE-4826-9B33-ED757420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Область идентификатора ресурса и условий доступности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EE163F-E83C-404E-A3C2-C9643FD78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Международный стандартный номер (</a:t>
            </a:r>
            <a:r>
              <a:rPr lang="en-US" dirty="0"/>
              <a:t>ISBN</a:t>
            </a:r>
            <a:r>
              <a:rPr lang="ru-RU" dirty="0"/>
              <a:t>, </a:t>
            </a:r>
            <a:r>
              <a:rPr lang="en-US" dirty="0"/>
              <a:t>ISSN</a:t>
            </a:r>
            <a:r>
              <a:rPr lang="ru-RU" dirty="0"/>
              <a:t>, </a:t>
            </a:r>
            <a:r>
              <a:rPr lang="en-US" dirty="0"/>
              <a:t>ISMN)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обязательный элемент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Но (п. 7.3.9)</a:t>
            </a:r>
          </a:p>
          <a:p>
            <a:r>
              <a:rPr lang="en-US" dirty="0"/>
              <a:t>D</a:t>
            </a:r>
            <a:r>
              <a:rPr lang="ru-RU" dirty="0"/>
              <a:t>OI (идентификатор электронного ресурса) – </a:t>
            </a:r>
            <a:r>
              <a:rPr lang="ru-RU" dirty="0">
                <a:solidFill>
                  <a:srgbClr val="FF0000"/>
                </a:solidFill>
              </a:rPr>
              <a:t>условно-обязательный элемент.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Таль, М. Н. Мышление шахматиста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/ М. Н. Таль. – </a:t>
            </a:r>
            <a:r>
              <a:rPr lang="ru-RU" i="1" u="sng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 </a:t>
            </a:r>
            <a:r>
              <a:rPr lang="ru-RU" dirty="0"/>
              <a:t>// </a:t>
            </a:r>
            <a:r>
              <a:rPr lang="ru-RU" dirty="0">
                <a:solidFill>
                  <a:srgbClr val="002060"/>
                </a:solidFill>
              </a:rPr>
              <a:t>Психология мышления : хрестоматия / под редакцией Ю. Б. </a:t>
            </a:r>
            <a:r>
              <a:rPr lang="ru-RU" dirty="0" err="1">
                <a:solidFill>
                  <a:srgbClr val="002060"/>
                </a:solidFill>
              </a:rPr>
              <a:t>Гиппенрейтер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[</a:t>
            </a:r>
            <a:r>
              <a:rPr lang="ru-RU" dirty="0">
                <a:solidFill>
                  <a:srgbClr val="002060"/>
                </a:solidFill>
              </a:rPr>
              <a:t>и др.</a:t>
            </a:r>
            <a:r>
              <a:rPr lang="en-US" dirty="0">
                <a:solidFill>
                  <a:srgbClr val="002060"/>
                </a:solidFill>
              </a:rPr>
              <a:t>]</a:t>
            </a:r>
            <a:r>
              <a:rPr lang="ru-RU" dirty="0">
                <a:solidFill>
                  <a:srgbClr val="002060"/>
                </a:solidFill>
              </a:rPr>
              <a:t>. – 2-е изд., доп. и </a:t>
            </a:r>
            <a:r>
              <a:rPr lang="ru-RU" dirty="0" err="1">
                <a:solidFill>
                  <a:srgbClr val="002060"/>
                </a:solidFill>
              </a:rPr>
              <a:t>перераб</a:t>
            </a:r>
            <a:r>
              <a:rPr lang="ru-RU" dirty="0">
                <a:solidFill>
                  <a:srgbClr val="002060"/>
                </a:solidFill>
              </a:rPr>
              <a:t>. – Москва </a:t>
            </a:r>
            <a:r>
              <a:rPr lang="ru-RU" i="1" dirty="0">
                <a:solidFill>
                  <a:srgbClr val="002060"/>
                </a:solidFill>
              </a:rPr>
              <a:t>: </a:t>
            </a:r>
            <a:r>
              <a:rPr lang="ru-RU" i="1" u="sng" dirty="0">
                <a:solidFill>
                  <a:srgbClr val="002060"/>
                </a:solidFill>
              </a:rPr>
              <a:t>Астрель</a:t>
            </a:r>
            <a:r>
              <a:rPr lang="ru-RU" dirty="0">
                <a:solidFill>
                  <a:srgbClr val="002060"/>
                </a:solidFill>
              </a:rPr>
              <a:t>, 2008.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С. 641-643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i="1" u="sng" dirty="0">
                <a:solidFill>
                  <a:srgbClr val="002060"/>
                </a:solidFill>
              </a:rPr>
              <a:t>– </a:t>
            </a:r>
            <a:r>
              <a:rPr lang="en-US" i="1" u="sng" dirty="0">
                <a:solidFill>
                  <a:srgbClr val="002060"/>
                </a:solidFill>
              </a:rPr>
              <a:t>ISBN</a:t>
            </a:r>
            <a:r>
              <a:rPr lang="ru-RU" i="1" u="sng" dirty="0">
                <a:solidFill>
                  <a:srgbClr val="002060"/>
                </a:solidFill>
              </a:rPr>
              <a:t> 0-000-00000-0.</a:t>
            </a:r>
          </a:p>
        </p:txBody>
      </p:sp>
    </p:spTree>
    <p:extLst>
      <p:ext uri="{BB962C8B-B14F-4D97-AF65-F5344CB8AC3E}">
        <p14:creationId xmlns:p14="http://schemas.microsoft.com/office/powerpoint/2010/main" val="39490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6BF370-1F51-4B3D-B3F5-8CDF4B41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Область примечания (пункт 5.8)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D131C7-8DED-4033-9219-0D6C7996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. - </a:t>
            </a:r>
            <a:r>
              <a:rPr lang="ru-RU" dirty="0" err="1"/>
              <a:t>Продолж</a:t>
            </a:r>
            <a:r>
              <a:rPr lang="ru-RU" dirty="0"/>
              <a:t>. Окончание следует.</a:t>
            </a:r>
          </a:p>
          <a:p>
            <a:r>
              <a:rPr lang="ru-RU" dirty="0"/>
              <a:t>. - Окончание. Начало: № 1 ; № 6, 2020.</a:t>
            </a:r>
          </a:p>
          <a:p>
            <a:r>
              <a:rPr lang="ru-RU" dirty="0"/>
              <a:t>. - Начало: № 6, 2020 ; №№ 1-3.</a:t>
            </a:r>
          </a:p>
          <a:p>
            <a:r>
              <a:rPr lang="ru-RU" dirty="0"/>
              <a:t>. - </a:t>
            </a:r>
            <a:r>
              <a:rPr lang="ru-RU" dirty="0" err="1"/>
              <a:t>Библиогр</a:t>
            </a:r>
            <a:r>
              <a:rPr lang="ru-RU" dirty="0"/>
              <a:t>.: с. 23-24.</a:t>
            </a:r>
          </a:p>
          <a:p>
            <a:r>
              <a:rPr lang="ru-RU" dirty="0"/>
              <a:t>. - </a:t>
            </a:r>
            <a:r>
              <a:rPr lang="ru-RU" dirty="0" err="1"/>
              <a:t>Библиогр</a:t>
            </a:r>
            <a:r>
              <a:rPr lang="ru-RU" dirty="0"/>
              <a:t>. в сносках </a:t>
            </a:r>
          </a:p>
          <a:p>
            <a:r>
              <a:rPr lang="ru-RU" dirty="0"/>
              <a:t>. - </a:t>
            </a:r>
            <a:r>
              <a:rPr lang="ru-RU" dirty="0" err="1"/>
              <a:t>Библиогр</a:t>
            </a:r>
            <a:r>
              <a:rPr lang="ru-RU" dirty="0"/>
              <a:t>. в конце разд.</a:t>
            </a:r>
          </a:p>
          <a:p>
            <a:r>
              <a:rPr lang="ru-RU" dirty="0"/>
              <a:t>. - </a:t>
            </a:r>
            <a:r>
              <a:rPr lang="ru-RU" dirty="0" err="1"/>
              <a:t>Библиогр</a:t>
            </a:r>
            <a:r>
              <a:rPr lang="ru-RU" dirty="0"/>
              <a:t>.: с. 58 </a:t>
            </a:r>
          </a:p>
          <a:p>
            <a:r>
              <a:rPr lang="ru-RU" dirty="0"/>
              <a:t>. - </a:t>
            </a:r>
            <a:r>
              <a:rPr lang="ru-RU" dirty="0" err="1"/>
              <a:t>Библиогр</a:t>
            </a:r>
            <a:r>
              <a:rPr lang="ru-RU" dirty="0"/>
              <a:t>.: с. 75-77 (34 назв.)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99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56C840-DE4F-40D4-BF86-0EB7BC2E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Примечание на электронные ресурсы (обязательно)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AE9B06-748F-4802-BD6A-014350FCD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370410"/>
            <a:ext cx="7712025" cy="3086100"/>
          </a:xfrm>
        </p:spPr>
        <p:txBody>
          <a:bodyPr/>
          <a:lstStyle/>
          <a:p>
            <a:r>
              <a:rPr lang="ru-RU" dirty="0"/>
              <a:t>Электронные локальные ресурсы:</a:t>
            </a:r>
          </a:p>
          <a:p>
            <a:pPr marL="0" indent="0">
              <a:buNone/>
            </a:pPr>
            <a:r>
              <a:rPr lang="ru-RU" dirty="0"/>
              <a:t> . – </a:t>
            </a:r>
            <a:r>
              <a:rPr lang="ru-RU" dirty="0" err="1"/>
              <a:t>Загл</a:t>
            </a:r>
            <a:r>
              <a:rPr lang="ru-RU" dirty="0"/>
              <a:t>. с титул. экрана.</a:t>
            </a:r>
          </a:p>
          <a:p>
            <a:endParaRPr lang="ru-RU" dirty="0"/>
          </a:p>
          <a:p>
            <a:r>
              <a:rPr lang="ru-RU" dirty="0"/>
              <a:t>Электронные сетевые ресурсы:</a:t>
            </a:r>
          </a:p>
          <a:p>
            <a:pPr marL="0" indent="0">
              <a:buNone/>
            </a:pPr>
            <a:r>
              <a:rPr lang="ru-RU" dirty="0"/>
              <a:t>. – </a:t>
            </a:r>
            <a:r>
              <a:rPr lang="en-US" dirty="0"/>
              <a:t>URL</a:t>
            </a:r>
            <a:r>
              <a:rPr lang="ru-RU" dirty="0"/>
              <a:t>: ... (дата обращения: 10.02.2021). </a:t>
            </a:r>
          </a:p>
          <a:p>
            <a:pPr marL="0" indent="0">
              <a:buNone/>
            </a:pPr>
            <a:r>
              <a:rPr lang="ru-RU" dirty="0"/>
              <a:t>. - </a:t>
            </a:r>
            <a:r>
              <a:rPr lang="en-US" dirty="0"/>
              <a:t>URL</a:t>
            </a:r>
            <a:r>
              <a:rPr lang="ru-RU" dirty="0"/>
              <a:t>: ... . - Дата публикации: 21.04.2021. </a:t>
            </a:r>
          </a:p>
        </p:txBody>
      </p:sp>
    </p:spTree>
    <p:extLst>
      <p:ext uri="{BB962C8B-B14F-4D97-AF65-F5344CB8AC3E}">
        <p14:creationId xmlns:p14="http://schemas.microsoft.com/office/powerpoint/2010/main" val="38620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895081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b="1" dirty="0"/>
              <a:t>+7(8152) 45-28-39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3600" b="1" dirty="0">
                <a:hlinkClick r:id="rId2"/>
              </a:rPr>
              <a:t>bibiliograf@yandex.ru</a:t>
            </a:r>
            <a:r>
              <a:rPr lang="ru-RU" sz="3600" b="1" dirty="0"/>
              <a:t> </a:t>
            </a:r>
            <a:r>
              <a:rPr lang="ru-RU" sz="2180" dirty="0" smtClean="0"/>
              <a:t>(</a:t>
            </a:r>
            <a:r>
              <a:rPr lang="ru-RU" dirty="0" smtClean="0"/>
              <a:t>вопросы</a:t>
            </a:r>
            <a:r>
              <a:rPr lang="ru-RU" dirty="0"/>
              <a:t>)</a:t>
            </a:r>
            <a:endParaRPr lang="en-US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Ссылка на анкету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docs.google.com/forms/d/1PQe2BLTzBV-tej45m7epnVvHza4-A_rMLkMgJSJz0QY/edit</a:t>
            </a:r>
            <a:endParaRPr lang="ru-RU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2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9AE033-27AB-4E6C-AB2B-A223D12F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Режим доступа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3933B6-C904-4480-B9F9-5D61821D7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70409"/>
            <a:ext cx="8000057" cy="3546871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Лузан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, Д. К. Актуальные проблемы правового регулирования залога земельных участков / Дмитрий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Лузан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Тект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: электронный </a:t>
            </a:r>
            <a:r>
              <a:rPr lang="ru-RU" sz="1800" dirty="0"/>
              <a:t>// </a:t>
            </a:r>
            <a:r>
              <a:rPr lang="ru-RU" sz="1800" dirty="0" err="1">
                <a:solidFill>
                  <a:srgbClr val="002060"/>
                </a:solidFill>
              </a:rPr>
              <a:t>Эпомен</a:t>
            </a:r>
            <a:r>
              <a:rPr lang="ru-RU" sz="1800" dirty="0">
                <a:solidFill>
                  <a:srgbClr val="002060"/>
                </a:solidFill>
              </a:rPr>
              <a:t>. – 2020. - № 43. 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83-88. – URL: </a:t>
            </a:r>
            <a:r>
              <a:rPr lang="ru-RU" sz="1800" dirty="0">
                <a:solidFill>
                  <a:srgbClr val="7030A0"/>
                </a:solidFill>
              </a:rPr>
              <a:t>https://www.elibrary.ru/item.asp?id=43855113 </a:t>
            </a:r>
            <a:r>
              <a:rPr lang="ru-RU" sz="1800" dirty="0">
                <a:solidFill>
                  <a:schemeClr val="tx1"/>
                </a:solidFill>
              </a:rPr>
              <a:t>(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дата обращения: 28.04.2021). – Режим доступа: научная электронная библиотека eLIBRARY.RU, после регистрации.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. - Режим доступа: электронная библиотека «</a:t>
            </a:r>
            <a:r>
              <a:rPr lang="ru-RU" sz="1800" dirty="0" err="1">
                <a:solidFill>
                  <a:schemeClr val="tx1"/>
                </a:solidFill>
              </a:rPr>
              <a:t>ЛитРес</a:t>
            </a:r>
            <a:r>
              <a:rPr lang="ru-RU" sz="1800" dirty="0">
                <a:solidFill>
                  <a:schemeClr val="tx1"/>
                </a:solidFill>
              </a:rPr>
              <a:t>», по подписке.</a:t>
            </a:r>
          </a:p>
          <a:p>
            <a:r>
              <a:rPr lang="ru-RU" sz="1800" dirty="0">
                <a:solidFill>
                  <a:schemeClr val="tx1"/>
                </a:solidFill>
              </a:rPr>
              <a:t>. - Режим доступа:  электронно-библиотечная система «Издательства Лань», по подписке.</a:t>
            </a:r>
          </a:p>
          <a:p>
            <a:r>
              <a:rPr lang="ru-RU" sz="1800" dirty="0">
                <a:solidFill>
                  <a:schemeClr val="tx1"/>
                </a:solidFill>
              </a:rPr>
              <a:t>. - Режим доступа: для авторизованных пользователей.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210407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62B419-FB3A-46CF-B5CB-65A413F5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FFCAD5-B9D4-4967-A05B-9533C48C8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370410"/>
            <a:ext cx="7856041" cy="343358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Воробьев, К. О. Правовая специфика выделения некоммерческих организаций - собственников целевого капитала / Константин Воробьев </a:t>
            </a:r>
            <a:r>
              <a:rPr lang="ru-RU" sz="1800" dirty="0">
                <a:solidFill>
                  <a:schemeClr val="tx1"/>
                </a:solidFill>
              </a:rPr>
              <a:t>//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Право и экономика. - 2021. - № 2.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- С. 32-36. -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Библиогр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в конце ст.</a:t>
            </a:r>
          </a:p>
          <a:p>
            <a:endParaRPr lang="ru-RU" sz="1800" dirty="0">
              <a:solidFill>
                <a:srgbClr val="00B050"/>
              </a:solidFill>
            </a:endParaRP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Заполярье в лидерах по числу социально значимых услуг в электронном виде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//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Российская газета. - 2021. - 14 сент. (№ 209). 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17.</a:t>
            </a:r>
          </a:p>
          <a:p>
            <a:endParaRPr lang="ru-RU" sz="1800" dirty="0">
              <a:solidFill>
                <a:srgbClr val="00B050"/>
              </a:solidFill>
            </a:endParaRPr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Лобанова, Н. «Превзошли сами себя» : в Апатитах прошла яркая «Арт-Масленица» с Андреем Малаховым / Наталья Лобанова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Комсомольская правда. - 2021. - 17/18 марта (№ 27/28).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- С. 9.</a:t>
            </a:r>
          </a:p>
          <a:p>
            <a:pPr marL="0" indent="0"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Милехина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, Н.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Литпремия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/ Наталья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Милехина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</a:t>
            </a:r>
            <a:r>
              <a:rPr lang="ru-RU" sz="1800" i="1" dirty="0">
                <a:solidFill>
                  <a:srgbClr val="00B050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//</a:t>
            </a:r>
            <a:r>
              <a:rPr lang="ru-RU" sz="1800" dirty="0">
                <a:solidFill>
                  <a:srgbClr val="00B05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Литературная газета. – 20-26 дек. (№ 37).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10.</a:t>
            </a:r>
          </a:p>
        </p:txBody>
      </p:sp>
    </p:spTree>
    <p:extLst>
      <p:ext uri="{BB962C8B-B14F-4D97-AF65-F5344CB8AC3E}">
        <p14:creationId xmlns:p14="http://schemas.microsoft.com/office/powerpoint/2010/main" val="27369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DDB6E8-4714-4EEE-8B3A-75EB0A84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// Сведения об идентифицирующем многочастном ресурсе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6FE733-E5A3-4553-A971-3A9BA377A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70410"/>
            <a:ext cx="7784033" cy="3361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</a:rPr>
              <a:t>Схема сведений об идентифицирующем ресурсе по пункту 6.2, исключение следующие элементы: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</a:rPr>
              <a:t>место публикации;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</a:rPr>
              <a:t>дата публикации;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</a:rPr>
              <a:t>обозначение части, тома, выпуска; частное заглавие тома, выпуска (факультативный элемент);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</a:rPr>
              <a:t>страницы ресурса, на которых помещена составная часть.</a:t>
            </a:r>
          </a:p>
        </p:txBody>
      </p:sp>
    </p:spTree>
    <p:extLst>
      <p:ext uri="{BB962C8B-B14F-4D97-AF65-F5344CB8AC3E}">
        <p14:creationId xmlns:p14="http://schemas.microsoft.com/office/powerpoint/2010/main" val="17952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7B5B02-E75F-4B04-B2BC-C253BBE0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Часть многочастного ресурса (п. 7.6.2)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64CC1F-6119-4A30-AF49-1CD12B5B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03598"/>
            <a:ext cx="8424936" cy="3785691"/>
          </a:xfrm>
        </p:spPr>
        <p:txBody>
          <a:bodyPr>
            <a:normAutofit/>
          </a:bodyPr>
          <a:lstStyle/>
          <a:p>
            <a:r>
              <a:rPr lang="ru-RU" sz="1800" dirty="0"/>
              <a:t>Описание целой части: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Алимов, А. Р. Геометрическая теория приближений. В 2 частях. Ч. 1. Классические понятия и конструкции приближения множествами / А. Р. Алимов, И. Г. Царьков. – Москва : </a:t>
            </a:r>
            <a:r>
              <a:rPr lang="ru-RU" sz="1800" dirty="0" err="1">
                <a:solidFill>
                  <a:srgbClr val="002060"/>
                </a:solidFill>
              </a:rPr>
              <a:t>ОнтоПринт</a:t>
            </a:r>
            <a:r>
              <a:rPr lang="ru-RU" sz="1800" dirty="0">
                <a:solidFill>
                  <a:srgbClr val="002060"/>
                </a:solidFill>
              </a:rPr>
              <a:t>, 2017 – 344 с. – ISBN 978-5-906886-91-0. – Текст : непосредственный.</a:t>
            </a: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/>
              <a:t>Описание составной части многотомника: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Алимов, А. Р. Теорема Хаара / А. Р. Алимов, И. Г. Царьков. –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Геометрическая теория приближений : в 2 частях / А. Р. Алимов, И. Г. Царьков. - Москва : </a:t>
            </a:r>
            <a:r>
              <a:rPr lang="ru-RU" sz="1800" i="1" dirty="0" err="1">
                <a:solidFill>
                  <a:srgbClr val="002060"/>
                </a:solidFill>
              </a:rPr>
              <a:t>ОнтоПринт</a:t>
            </a:r>
            <a:r>
              <a:rPr lang="ru-RU" sz="1800" dirty="0">
                <a:solidFill>
                  <a:srgbClr val="002060"/>
                </a:solidFill>
              </a:rPr>
              <a:t>, 2017. </a:t>
            </a:r>
            <a:r>
              <a:rPr lang="ru-RU" sz="1800" dirty="0"/>
              <a:t>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Ч. 1 :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Классические понятия и конструкции приближения множествами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С. 68-105. 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337DC-A2ED-4E31-8C12-E6F01708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1471"/>
            <a:ext cx="7221488" cy="1008111"/>
          </a:xfrm>
        </p:spPr>
        <p:txBody>
          <a:bodyPr>
            <a:normAutofit/>
          </a:bodyPr>
          <a:lstStyle/>
          <a:p>
            <a:r>
              <a:rPr lang="ru-RU" sz="2800" b="1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05C541-BF0F-4587-B5AD-6FFBCC918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275606"/>
            <a:ext cx="8208912" cy="35283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Скрипник, К. Д. Лингвистический поворот и философия языка / К. Д.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Скрипник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Вестник Удмуртского университета. Серия: Философия. Психология. Педагогика. – 2018. – Т. 27, </a:t>
            </a:r>
            <a:r>
              <a:rPr lang="ru-RU" sz="1800" dirty="0" err="1">
                <a:solidFill>
                  <a:srgbClr val="002060"/>
                </a:solidFill>
              </a:rPr>
              <a:t>вып</a:t>
            </a:r>
            <a:r>
              <a:rPr lang="ru-RU" sz="1800" dirty="0">
                <a:solidFill>
                  <a:srgbClr val="002060"/>
                </a:solidFill>
              </a:rPr>
              <a:t>. 2.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139-145. –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Библиогр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.: с. 145 (15 назв.).</a:t>
            </a:r>
          </a:p>
          <a:p>
            <a:pPr marL="0" indent="0">
              <a:buNone/>
            </a:pP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Московская, А. А. Между социальным и экономическим благом: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конфликт проектов легитимации социального предпринимательства в России / А. А. Московская, А. А.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Берендяев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, А. Ю. Москвина.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- DOI 10.14515/monitoring.2017.6.02. - Текст : электронный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Мониторинг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общественного мнения. - 2017. - № 6. 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С. 31-35. - URL: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https://wciom.ru/fileadmin/file/monitoring/2017/142/2017_142_02_Moskovskaya.pdf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11.03.2017).</a:t>
            </a:r>
          </a:p>
        </p:txBody>
      </p:sp>
    </p:spTree>
    <p:extLst>
      <p:ext uri="{BB962C8B-B14F-4D97-AF65-F5344CB8AC3E}">
        <p14:creationId xmlns:p14="http://schemas.microsoft.com/office/powerpoint/2010/main" val="165935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2FEA90-1FBB-4F7C-BCCB-DB53042C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205979"/>
            <a:ext cx="7316787" cy="781595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9ED928-174E-4EA2-B467-D39692122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370410"/>
            <a:ext cx="7640017" cy="30861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Воробьев, А. А. Место и роль библиотек в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Semantic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Web: подходы и решения / А. А. Воробьев, Ю. Г. Селиванова. – </a:t>
            </a:r>
            <a:r>
              <a:rPr lang="ru-RU" sz="1800" i="1" dirty="0">
                <a:solidFill>
                  <a:schemeClr val="accent6">
                    <a:lumMod val="50000"/>
                  </a:schemeClr>
                </a:solidFill>
              </a:rPr>
              <a:t>Текст : электронный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Теория и практика каталогизации и поиска библиотечных ресурсов : электронный журнал. –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http://www.nilc.ru/text/Selivanova/Selivanova4.pdf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Дата публикации: 27.11.2012.</a:t>
            </a:r>
          </a:p>
          <a:p>
            <a:endParaRPr lang="ru-RU" sz="1800" dirty="0">
              <a:solidFill>
                <a:srgbClr val="00B050"/>
              </a:solidFill>
            </a:endParaRPr>
          </a:p>
          <a:p>
            <a:endParaRPr lang="ru-RU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91417D-B9CB-446D-83A0-E8F6F3FA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51470"/>
            <a:ext cx="7355160" cy="936103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Примеры (электронные ресурсы)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D6D8E8-5D31-495E-8E58-8C61DB9C4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131590"/>
            <a:ext cx="8147248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Масхулия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, Т. Л. Авторитетный контроль библиотечных и архивных собраний : [презентация : материалы научно-практической конференции «Участники и пользователи Национального информационно-библиотечного центра «ЛИБНЕТ», Звенигород, Московская область, 22-26 ноября 2010 года] /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Масхулия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Т. Л., Селиванова Ю. Г. – Текст : электронный </a:t>
            </a:r>
            <a:r>
              <a:rPr lang="ru-RU" sz="1600" dirty="0"/>
              <a:t>//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Теория и практика каталогизации и поиска библиотечных ресурсов : электронный журнал. –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Сл. 6-7. –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http://www.nilc.ru/text/9SPC_LIBNET/9SPC_LIBNET11.pdf</a:t>
            </a:r>
            <a:r>
              <a:rPr lang="ru-RU" sz="1600" dirty="0">
                <a:solidFill>
                  <a:srgbClr val="7030A0"/>
                </a:solidFill>
              </a:rPr>
              <a:t>.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- Дата публикации: 14.12.2010.</a:t>
            </a:r>
          </a:p>
          <a:p>
            <a:pPr marL="0" indent="0">
              <a:buNone/>
            </a:pPr>
            <a:endParaRPr lang="ru-RU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Заливное «Яйца Фаберже» : рецепт праздничного блюда :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[презентация] </a:t>
            </a:r>
            <a:r>
              <a:rPr lang="ru-RU" sz="1600" dirty="0">
                <a:solidFill>
                  <a:schemeClr val="tx1"/>
                </a:solidFill>
              </a:rPr>
              <a:t>// </a:t>
            </a:r>
            <a:r>
              <a:rPr lang="ru-RU" sz="1600" dirty="0" err="1">
                <a:solidFill>
                  <a:srgbClr val="002060"/>
                </a:solidFill>
              </a:rPr>
              <a:t>Инфоурок</a:t>
            </a:r>
            <a:r>
              <a:rPr lang="ru-RU" sz="1600" dirty="0">
                <a:solidFill>
                  <a:srgbClr val="002060"/>
                </a:solidFill>
              </a:rPr>
              <a:t>. Ведущий образовательный портал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России : </a:t>
            </a:r>
            <a:r>
              <a:rPr lang="en-US" sz="1600" dirty="0">
                <a:solidFill>
                  <a:srgbClr val="002060"/>
                </a:solidFill>
              </a:rPr>
              <a:t>[</a:t>
            </a:r>
            <a:r>
              <a:rPr lang="ru-RU" sz="1600" dirty="0">
                <a:solidFill>
                  <a:srgbClr val="002060"/>
                </a:solidFill>
              </a:rPr>
              <a:t>сайт</a:t>
            </a:r>
            <a:r>
              <a:rPr lang="en-US" sz="1600" dirty="0">
                <a:solidFill>
                  <a:srgbClr val="002060"/>
                </a:solidFill>
              </a:rPr>
              <a:t>]</a:t>
            </a:r>
            <a:r>
              <a:rPr lang="ru-RU" sz="1600" dirty="0">
                <a:solidFill>
                  <a:srgbClr val="002060"/>
                </a:solidFill>
              </a:rPr>
              <a:t>. –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Сл. 6. – URL: </a:t>
            </a:r>
            <a:r>
              <a:rPr lang="ru-RU" sz="16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https://infourok.ru/prezentaciya-receptprigotovleniya-prazdnichnogo-blyuda-2759617.html</a:t>
            </a: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(дата обращения: 10.10.2021).</a:t>
            </a:r>
          </a:p>
        </p:txBody>
      </p:sp>
    </p:spTree>
    <p:extLst>
      <p:ext uri="{BB962C8B-B14F-4D97-AF65-F5344CB8AC3E}">
        <p14:creationId xmlns:p14="http://schemas.microsoft.com/office/powerpoint/2010/main" val="248940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F68E8B-C229-4546-8CA7-D1E9BCE8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23478"/>
            <a:ext cx="7355160" cy="936104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Примеры (электронные ресурсы)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EFAE39-AA71-4ABA-973E-24BA45E4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5606"/>
            <a:ext cx="8435280" cy="352839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Заика, Л. Современная библиотека: досуговое или культурно-просветительское учреждение? :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вебинар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/ Людмила Заика. – Изображение : видео </a:t>
            </a:r>
            <a:r>
              <a:rPr lang="ru-RU" sz="1800" dirty="0"/>
              <a:t>// </a:t>
            </a:r>
            <a:r>
              <a:rPr lang="ru-RU" sz="1800" dirty="0" err="1">
                <a:solidFill>
                  <a:srgbClr val="002060"/>
                </a:solidFill>
              </a:rPr>
              <a:t>Библиоклуб</a:t>
            </a:r>
            <a:r>
              <a:rPr lang="ru-RU" sz="1800" dirty="0">
                <a:solidFill>
                  <a:srgbClr val="002060"/>
                </a:solidFill>
              </a:rPr>
              <a:t>: Университетская библиотека онлайн 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ru-RU" sz="1800" dirty="0">
                <a:solidFill>
                  <a:srgbClr val="002060"/>
                </a:solidFill>
              </a:rPr>
              <a:t>официальный аккаунт на </a:t>
            </a:r>
            <a:r>
              <a:rPr lang="en-US" sz="1800" dirty="0">
                <a:solidFill>
                  <a:srgbClr val="002060"/>
                </a:solidFill>
              </a:rPr>
              <a:t>YouTube]</a:t>
            </a:r>
            <a:r>
              <a:rPr lang="ru-RU" sz="1800" dirty="0">
                <a:solidFill>
                  <a:srgbClr val="002060"/>
                </a:solidFill>
              </a:rPr>
              <a:t>. –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https://www.youtube.com/watch?v=C7gBkomm9jk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</a:t>
            </a:r>
          </a:p>
          <a:p>
            <a:endParaRPr lang="ru-RU" sz="1800" dirty="0"/>
          </a:p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Заика, Л. Современная библиотека: досуговое или культурно-просветительское учреждение? : [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вебинар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] / Людмила Заика. – Изображение : видео </a:t>
            </a:r>
            <a:r>
              <a:rPr lang="ru-RU" sz="1800" dirty="0"/>
              <a:t>// </a:t>
            </a:r>
            <a:r>
              <a:rPr lang="ru-RU" sz="1800" dirty="0" err="1">
                <a:solidFill>
                  <a:srgbClr val="002060"/>
                </a:solidFill>
              </a:rPr>
              <a:t>YouTube</a:t>
            </a:r>
            <a:r>
              <a:rPr lang="ru-RU" sz="1800" dirty="0">
                <a:solidFill>
                  <a:srgbClr val="002060"/>
                </a:solidFill>
              </a:rPr>
              <a:t> : [</a:t>
            </a:r>
            <a:r>
              <a:rPr lang="ru-RU" sz="1800" dirty="0" err="1">
                <a:solidFill>
                  <a:srgbClr val="002060"/>
                </a:solidFill>
              </a:rPr>
              <a:t>видеохостинг</a:t>
            </a:r>
            <a:r>
              <a:rPr lang="ru-RU" sz="1800" dirty="0">
                <a:solidFill>
                  <a:srgbClr val="002060"/>
                </a:solidFill>
              </a:rPr>
              <a:t>].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URL: </a:t>
            </a:r>
          </a:p>
          <a:p>
            <a:pPr marL="0" indent="0">
              <a:buNone/>
            </a:pPr>
            <a:r>
              <a:rPr lang="ru-RU" sz="1800" dirty="0"/>
              <a:t>       </a:t>
            </a:r>
            <a:r>
              <a:rPr lang="ru-RU" sz="18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https://vk.com/murmannauchka?w=wall-44573273_14883</a:t>
            </a:r>
            <a:endParaRPr lang="ru-RU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</a:t>
            </a:r>
          </a:p>
          <a:p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8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DEA492-E05B-464D-8359-7F2522C26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23478"/>
            <a:ext cx="7365504" cy="864096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Примеры (электронные ресурсы)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E825F1-FB97-41B1-8470-C4346865E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8579296" cy="388843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Продолжаем знакомство с гостями Мурманской книжной ярмарки. – Мурманск, 2021. - Текст : электронный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Мурманская государственная областная научная библиотека 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ru-RU" sz="1800" dirty="0">
                <a:solidFill>
                  <a:srgbClr val="002060"/>
                </a:solidFill>
              </a:rPr>
              <a:t>сайт</a:t>
            </a:r>
            <a:r>
              <a:rPr lang="en-US" sz="1800" dirty="0">
                <a:solidFill>
                  <a:srgbClr val="002060"/>
                </a:solidFill>
              </a:rPr>
              <a:t>]</a:t>
            </a:r>
            <a:r>
              <a:rPr lang="ru-RU" sz="1800" dirty="0">
                <a:solidFill>
                  <a:srgbClr val="002060"/>
                </a:solidFill>
              </a:rPr>
              <a:t>. –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http://www.mgounb.ru/news/2817-prodolzhaem-znakomstvo-s-gostyami-murmanskoy-knizhnoy-yarmarki/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Мурманская областная научная библиотека :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официальная страница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Мурманск, 2012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– Текст : электронный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/>
              <a:t>// </a:t>
            </a:r>
            <a:r>
              <a:rPr lang="ru-RU" sz="1800" dirty="0" err="1">
                <a:solidFill>
                  <a:srgbClr val="002060"/>
                </a:solidFill>
              </a:rPr>
              <a:t>ВКонтакте</a:t>
            </a:r>
            <a:r>
              <a:rPr lang="ru-RU" sz="1800" dirty="0">
                <a:solidFill>
                  <a:srgbClr val="002060"/>
                </a:solidFill>
              </a:rPr>
              <a:t> 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ru-RU" sz="1800" dirty="0">
                <a:solidFill>
                  <a:srgbClr val="002060"/>
                </a:solidFill>
              </a:rPr>
              <a:t>социальная сеть</a:t>
            </a:r>
            <a:r>
              <a:rPr lang="en-US" sz="1800" dirty="0">
                <a:solidFill>
                  <a:srgbClr val="002060"/>
                </a:solidFill>
              </a:rPr>
              <a:t>]</a:t>
            </a:r>
            <a:r>
              <a:rPr lang="ru-RU" sz="1800" dirty="0">
                <a:solidFill>
                  <a:srgbClr val="002060"/>
                </a:solidFill>
              </a:rPr>
              <a:t>. –</a:t>
            </a:r>
            <a:r>
              <a:rPr lang="ru-RU" sz="1800" dirty="0"/>
              <a:t>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sz="1800" dirty="0"/>
              <a:t> </a:t>
            </a:r>
            <a:r>
              <a:rPr lang="en-US" sz="18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https://vk.com/murmannauchka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 – Режим доступа: для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авториз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пользователей / после авторизации.</a:t>
            </a:r>
          </a:p>
          <a:p>
            <a:pPr>
              <a:spcBef>
                <a:spcPts val="0"/>
              </a:spcBef>
            </a:pPr>
            <a:endParaRPr lang="ru-RU" sz="1800" dirty="0"/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«Технобаттлы-2020» все ближе. – Текст : электронный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Мурманская областная научная библиотека 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ru-RU" sz="1800" dirty="0">
                <a:solidFill>
                  <a:srgbClr val="002060"/>
                </a:solidFill>
              </a:rPr>
              <a:t>официальная страница </a:t>
            </a:r>
            <a:r>
              <a:rPr lang="ru-RU" sz="1800" dirty="0" err="1">
                <a:solidFill>
                  <a:srgbClr val="002060"/>
                </a:solidFill>
              </a:rPr>
              <a:t>ВКонтакте</a:t>
            </a:r>
            <a:r>
              <a:rPr lang="ru-RU" sz="1800" dirty="0">
                <a:solidFill>
                  <a:srgbClr val="002060"/>
                </a:solidFill>
              </a:rPr>
              <a:t>]. – 18 окт. 2021. 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URL: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https://vk.com/murmannauchka?w=wall-44573273_14883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 – Режим доступа: для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авториз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 пользователей.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1610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785559-857D-4AFB-90D2-829D939D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205979"/>
            <a:ext cx="7316787" cy="781595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Примеры (электронные ресурсы)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5F9243-A309-4B19-8E88-64A3D0210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75606"/>
            <a:ext cx="7784033" cy="36004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Электронная библиотека казачества открылась на платформе НЭБ. – Москва, 14 апр. 2021. - Текст : электронный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Министерство культуры Российской Федерации : </a:t>
            </a:r>
            <a:r>
              <a:rPr lang="en-US" sz="1800" dirty="0">
                <a:solidFill>
                  <a:srgbClr val="002060"/>
                </a:solidFill>
              </a:rPr>
              <a:t>[</a:t>
            </a:r>
            <a:r>
              <a:rPr lang="ru-RU" sz="1800" dirty="0">
                <a:solidFill>
                  <a:srgbClr val="002060"/>
                </a:solidFill>
              </a:rPr>
              <a:t>официальный сайт</a:t>
            </a:r>
            <a:r>
              <a:rPr lang="en-US" sz="1800" dirty="0">
                <a:solidFill>
                  <a:srgbClr val="002060"/>
                </a:solidFill>
              </a:rPr>
              <a:t>]</a:t>
            </a:r>
            <a:r>
              <a:rPr lang="ru-RU" sz="1800" dirty="0">
                <a:solidFill>
                  <a:srgbClr val="002060"/>
                </a:solidFill>
              </a:rPr>
              <a:t>. - Раздел сайта «Пресса», подраздел «Новости». –</a:t>
            </a:r>
            <a:r>
              <a:rPr lang="ru-RU" sz="1800" dirty="0"/>
              <a:t>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URL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rgbClr val="7030A0"/>
                </a:solidFill>
                <a:hlinkClick r:id="rId2"/>
              </a:rPr>
              <a:t>https://culture.gov.ru/press/news/elektronnaya_biblioteka_kazachestva_otkrylas_na_platformeneb/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(дата обращения: 20.10.2021).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7957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Библиографическое описание составной части ресурса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=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аналитическое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258105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34FC1F-D0A6-4A15-B67E-51116A24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Справочно-правовые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308753-B085-426A-99CD-9991E8D95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370410"/>
            <a:ext cx="7856041" cy="3433588"/>
          </a:xfrm>
        </p:spPr>
        <p:txBody>
          <a:bodyPr>
            <a:normAutofit/>
          </a:bodyPr>
          <a:lstStyle/>
          <a:p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Шпачева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, Т. В. Обобщение судебной практики по применению исковой давности / Т. В.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Шпачева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/>
              <a:t>// </a:t>
            </a:r>
            <a:r>
              <a:rPr lang="ru-RU" sz="1800" dirty="0">
                <a:solidFill>
                  <a:srgbClr val="002060"/>
                </a:solidFill>
              </a:rPr>
              <a:t>Арбитражные споры. – 2007. - № 2. </a:t>
            </a:r>
            <a:r>
              <a:rPr lang="ru-RU" sz="1800" dirty="0"/>
              <a:t>– Режим доступа: справочно-правовая система «</a:t>
            </a:r>
            <a:r>
              <a:rPr lang="ru-RU" sz="1800" dirty="0" err="1"/>
              <a:t>КонсультантПлюс</a:t>
            </a:r>
            <a:r>
              <a:rPr lang="ru-RU" sz="1800" dirty="0"/>
              <a:t>».</a:t>
            </a:r>
          </a:p>
          <a:p>
            <a:endParaRPr lang="ru-RU" sz="1800" dirty="0"/>
          </a:p>
          <a:p>
            <a:r>
              <a:rPr lang="ru-RU" sz="1800" dirty="0"/>
              <a:t>Название материала // </a:t>
            </a:r>
            <a:r>
              <a:rPr lang="ru-RU" sz="1800" dirty="0">
                <a:solidFill>
                  <a:srgbClr val="002060"/>
                </a:solidFill>
              </a:rPr>
              <a:t>СПС «</a:t>
            </a:r>
            <a:r>
              <a:rPr lang="ru-RU" sz="1800" dirty="0" err="1">
                <a:solidFill>
                  <a:srgbClr val="002060"/>
                </a:solidFill>
              </a:rPr>
              <a:t>КонсультантПлюс</a:t>
            </a:r>
            <a:r>
              <a:rPr lang="ru-RU" sz="1800" dirty="0">
                <a:solidFill>
                  <a:srgbClr val="002060"/>
                </a:solidFill>
              </a:rPr>
              <a:t>». – </a:t>
            </a:r>
            <a:r>
              <a:rPr lang="en-US" sz="1800" dirty="0"/>
              <a:t>URL</a:t>
            </a:r>
            <a:r>
              <a:rPr lang="ru-RU" sz="1800" dirty="0"/>
              <a:t>: … (дата обращения: 01.01.2001).</a:t>
            </a:r>
          </a:p>
          <a:p>
            <a:endParaRPr lang="ru-RU" sz="1800" dirty="0"/>
          </a:p>
          <a:p>
            <a:r>
              <a:rPr lang="ru-RU" sz="1800" dirty="0"/>
              <a:t> Официальный ресурс // </a:t>
            </a:r>
            <a:r>
              <a:rPr lang="ru-RU" sz="1800" dirty="0" err="1">
                <a:solidFill>
                  <a:srgbClr val="002060"/>
                </a:solidFill>
              </a:rPr>
              <a:t>КонсультантПлюс</a:t>
            </a:r>
            <a:r>
              <a:rPr lang="ru-RU" sz="1800" dirty="0">
                <a:solidFill>
                  <a:srgbClr val="002060"/>
                </a:solidFill>
              </a:rPr>
              <a:t>. – Москва, 1992-    </a:t>
            </a:r>
            <a:r>
              <a:rPr lang="ru-RU" sz="1800" dirty="0"/>
              <a:t>. – Режим доступа: по подписке / локальный доступ / с компьютеров МГОУНБ</a:t>
            </a:r>
          </a:p>
        </p:txBody>
      </p:sp>
    </p:spTree>
    <p:extLst>
      <p:ext uri="{BB962C8B-B14F-4D97-AF65-F5344CB8AC3E}">
        <p14:creationId xmlns:p14="http://schemas.microsoft.com/office/powerpoint/2010/main" val="247576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Рецензия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3598"/>
            <a:ext cx="8435280" cy="3713683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Волосова, Н. Ю. [Рецензия] / Н. Ю. Волосова. - Текст : непосредственный // Вестник Удмуртского университета. Серия: Экономика и право. - 2017. - Т. 27, </a:t>
            </a:r>
            <a:r>
              <a:rPr lang="ru-RU" sz="1800" dirty="0" err="1">
                <a:solidFill>
                  <a:schemeClr val="tx1"/>
                </a:solidFill>
              </a:rPr>
              <a:t>вып</a:t>
            </a:r>
            <a:r>
              <a:rPr lang="ru-RU" sz="1800" dirty="0">
                <a:solidFill>
                  <a:schemeClr val="tx1"/>
                </a:solidFill>
              </a:rPr>
              <a:t>. 4. - С. 150-151. - </a:t>
            </a:r>
            <a:r>
              <a:rPr lang="ru-RU" sz="1800" dirty="0" err="1">
                <a:solidFill>
                  <a:schemeClr val="tx1"/>
                </a:solidFill>
              </a:rPr>
              <a:t>Рец</a:t>
            </a:r>
            <a:r>
              <a:rPr lang="ru-RU" sz="1800" dirty="0">
                <a:solidFill>
                  <a:schemeClr val="tx1"/>
                </a:solidFill>
              </a:rPr>
              <a:t>. на кн.: Уголовно-правовая охрана экологической безопасности и экологического правопорядка / А. С. </a:t>
            </a:r>
            <a:r>
              <a:rPr lang="ru-RU" sz="1800" dirty="0" err="1">
                <a:solidFill>
                  <a:schemeClr val="tx1"/>
                </a:solidFill>
              </a:rPr>
              <a:t>Лукомская</a:t>
            </a:r>
            <a:r>
              <a:rPr lang="ru-RU" sz="1800" dirty="0">
                <a:solidFill>
                  <a:schemeClr val="tx1"/>
                </a:solidFill>
              </a:rPr>
              <a:t>. - Москва : </a:t>
            </a:r>
            <a:r>
              <a:rPr lang="ru-RU" sz="1800" dirty="0" err="1">
                <a:solidFill>
                  <a:schemeClr val="tx1"/>
                </a:solidFill>
              </a:rPr>
              <a:t>Юрлитинформ</a:t>
            </a:r>
            <a:r>
              <a:rPr lang="ru-RU" sz="1800" dirty="0">
                <a:solidFill>
                  <a:schemeClr val="tx1"/>
                </a:solidFill>
              </a:rPr>
              <a:t>, 2017. - 181 с.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Волосова, Н. Ю. [Рецензия] / Н. Ю. Волосова. - Текст : непосредственный // Вестник Удмуртского университета. Серия: Экономика и право. - 2017. - Т. 27, </a:t>
            </a:r>
            <a:r>
              <a:rPr lang="ru-RU" sz="1800" dirty="0" err="1">
                <a:solidFill>
                  <a:schemeClr val="tx1"/>
                </a:solidFill>
              </a:rPr>
              <a:t>вып</a:t>
            </a:r>
            <a:r>
              <a:rPr lang="ru-RU" sz="1800" dirty="0">
                <a:solidFill>
                  <a:schemeClr val="tx1"/>
                </a:solidFill>
              </a:rPr>
              <a:t>. 4. - С. 150-151. - </a:t>
            </a:r>
            <a:r>
              <a:rPr lang="ru-RU" sz="1800" dirty="0" err="1">
                <a:solidFill>
                  <a:schemeClr val="tx1"/>
                </a:solidFill>
              </a:rPr>
              <a:t>Рец</a:t>
            </a:r>
            <a:r>
              <a:rPr lang="ru-RU" sz="1800" dirty="0">
                <a:solidFill>
                  <a:schemeClr val="tx1"/>
                </a:solidFill>
              </a:rPr>
              <a:t>. на кн.: Уголовно-правовая охрана экологической безопасности и экологического правопорядка / </a:t>
            </a:r>
            <a:r>
              <a:rPr lang="ru-RU" sz="1800" u="sng" dirty="0">
                <a:solidFill>
                  <a:schemeClr val="tx1"/>
                </a:solidFill>
              </a:rPr>
              <a:t>А. С. </a:t>
            </a:r>
            <a:r>
              <a:rPr lang="ru-RU" sz="1800" u="sng" dirty="0" err="1">
                <a:solidFill>
                  <a:schemeClr val="tx1"/>
                </a:solidFill>
              </a:rPr>
              <a:t>Лукомская</a:t>
            </a:r>
            <a:r>
              <a:rPr lang="ru-RU" sz="1800" u="sng" dirty="0">
                <a:solidFill>
                  <a:schemeClr val="tx1"/>
                </a:solidFill>
              </a:rPr>
              <a:t>. Москва : </a:t>
            </a:r>
            <a:r>
              <a:rPr lang="ru-RU" sz="1800" u="sng" dirty="0" err="1">
                <a:solidFill>
                  <a:schemeClr val="tx1"/>
                </a:solidFill>
              </a:rPr>
              <a:t>Юрлитинформ</a:t>
            </a:r>
            <a:r>
              <a:rPr lang="ru-RU" sz="1800" u="sng" dirty="0">
                <a:solidFill>
                  <a:schemeClr val="tx1"/>
                </a:solidFill>
              </a:rPr>
              <a:t>, 2017. 181 с.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Рукописный ввод 3">
                <a:extLst>
                  <a:ext uri="{FF2B5EF4-FFF2-40B4-BE49-F238E27FC236}">
                    <a16:creationId xmlns:a16="http://schemas.microsoft.com/office/drawing/2014/main" xmlns="" id="{452C6BE1-DBE8-4743-A944-2EE3E9DD3BF0}"/>
                  </a:ext>
                </a:extLst>
              </p14:cNvPr>
              <p14:cNvContentPartPr/>
              <p14:nvPr/>
            </p14:nvContentPartPr>
            <p14:xfrm>
              <a:off x="7020272" y="1988319"/>
              <a:ext cx="619920" cy="522360"/>
            </p14:xfrm>
          </p:contentPart>
        </mc:Choice>
        <mc:Fallback xmlns="">
          <p:pic>
            <p:nvPicPr>
              <p:cNvPr id="4" name="Рукописный ввод 3">
                <a:extLst>
                  <a:ext uri="{FF2B5EF4-FFF2-40B4-BE49-F238E27FC236}">
                    <a16:creationId xmlns:a16="http://schemas.microsoft.com/office/drawing/2014/main" id="{452C6BE1-DBE8-4743-A944-2EE3E9DD3B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11272" y="1979319"/>
                <a:ext cx="637560" cy="54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xmlns="" id="{7026FE40-A18D-4660-A2B5-E1CCF86891D8}"/>
                  </a:ext>
                </a:extLst>
              </p14:cNvPr>
              <p14:cNvContentPartPr/>
              <p14:nvPr/>
            </p14:nvContentPartPr>
            <p14:xfrm>
              <a:off x="2699792" y="2249499"/>
              <a:ext cx="620796" cy="492352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7026FE40-A18D-4660-A2B5-E1CCF86891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90790" y="2240495"/>
                <a:ext cx="638440" cy="51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xmlns="" id="{F69C0052-3EC6-48EE-AD38-63B9F884FDBA}"/>
                  </a:ext>
                </a:extLst>
              </p14:cNvPr>
              <p14:cNvContentPartPr/>
              <p14:nvPr/>
            </p14:nvContentPartPr>
            <p14:xfrm>
              <a:off x="7956376" y="4155926"/>
              <a:ext cx="560520" cy="828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F69C0052-3EC6-48EE-AD38-63B9F884FDB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38364" y="4137926"/>
                <a:ext cx="596183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Рукописный ввод 9">
                <a:extLst>
                  <a:ext uri="{FF2B5EF4-FFF2-40B4-BE49-F238E27FC236}">
                    <a16:creationId xmlns:a16="http://schemas.microsoft.com/office/drawing/2014/main" xmlns="" id="{E1E6085B-AC25-499A-AD62-ECBDAB8EC615}"/>
                  </a:ext>
                </a:extLst>
              </p14:cNvPr>
              <p14:cNvContentPartPr/>
              <p14:nvPr/>
            </p14:nvContentPartPr>
            <p14:xfrm>
              <a:off x="2699792" y="4443958"/>
              <a:ext cx="446400" cy="23040"/>
            </p14:xfrm>
          </p:contentPart>
        </mc:Choice>
        <mc:Fallback xmlns="">
          <p:pic>
            <p:nvPicPr>
              <p:cNvPr id="10" name="Рукописный ввод 9">
                <a:extLst>
                  <a:ext uri="{FF2B5EF4-FFF2-40B4-BE49-F238E27FC236}">
                    <a16:creationId xmlns:a16="http://schemas.microsoft.com/office/drawing/2014/main" id="{E1E6085B-AC25-499A-AD62-ECBDAB8EC61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81777" y="4425958"/>
                <a:ext cx="482069" cy="5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19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829F3E-BB1F-4434-AA76-8483C0B12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b="1" dirty="0"/>
              <a:t>Примеры (составная часть локального электронного ресурса)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AE67A3-903A-41C7-9498-3B248A78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70410"/>
            <a:ext cx="7928049" cy="3086100"/>
          </a:xfrm>
        </p:spPr>
        <p:txBody>
          <a:bodyPr/>
          <a:lstStyle/>
          <a:p>
            <a:r>
              <a:rPr lang="ru-RU" sz="1800" dirty="0">
                <a:solidFill>
                  <a:schemeClr val="accent6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Багрова И. Ю. Библиография в современной электронной среде : проблемы и опыт зарубежных библиотек : (по материалам отечественной и зарубежной англоязычной печати). - Текст : электронный </a:t>
            </a:r>
            <a:r>
              <a:rPr lang="ru-RU" sz="1800" dirty="0">
                <a:solidFill>
                  <a:srgbClr val="44444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// </a:t>
            </a:r>
            <a:r>
              <a:rPr lang="ru-RU" sz="18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Библиография в электронной среде : межрегиональный семинар, Москва, 11-12 ноября 2003 г. / Российская государственная библиотека, Российская национальная библиотека. - Москва : РГБ, </a:t>
            </a:r>
            <a:r>
              <a:rPr lang="ru-RU" sz="18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cop</a:t>
            </a:r>
            <a:r>
              <a:rPr lang="ru-RU" sz="18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2003. - 1 CD-ROM. - </a:t>
            </a:r>
            <a:r>
              <a:rPr lang="ru-RU" sz="1800" dirty="0" err="1">
                <a:solidFill>
                  <a:srgbClr val="44444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Загл</a:t>
            </a:r>
            <a:r>
              <a:rPr lang="ru-RU" sz="1800" dirty="0">
                <a:solidFill>
                  <a:srgbClr val="44444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с титул. экрана.</a:t>
            </a:r>
            <a:endParaRPr lang="ru-R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9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26273C-F9C1-4C56-A4B4-9F90238B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925611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Составная часть ресурса, опубликованная под общим заглавием (п. 7.7)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B24E21-226B-4F76-8A92-4402D4B74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60704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Тульчинская, В. Д. Сестринский уход в педиатрии : учебное пособие / В. Д. Тульчинская. – </a:t>
            </a:r>
            <a:r>
              <a:rPr lang="ru-RU" dirty="0" err="1">
                <a:solidFill>
                  <a:srgbClr val="002060"/>
                </a:solidFill>
              </a:rPr>
              <a:t>Ростов</a:t>
            </a:r>
            <a:r>
              <a:rPr lang="ru-RU" dirty="0">
                <a:solidFill>
                  <a:srgbClr val="002060"/>
                </a:solidFill>
              </a:rPr>
              <a:t>-на-Дону : Феникс, 2020. – 599 с. 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Из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содерж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.: Базисный уход при железодефицитной анемии. – С. 360–361. –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непосредственный.</a:t>
            </a:r>
          </a:p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</a:rPr>
              <a:t>Семья и воспитательно-образовательный процесс : материалы Региональной научно-практической конференции, 22-24 декабря 2008 года / Мурманский государственный педагогический университет. - Мурманск : МГПУ, 2009. – 242 с.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Из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содерж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.: Психолого-педагогическое сопровождение ребенка в контексте взаимодействия ДОУ и семьи / М. М. Карман. - С. 49-54 ; Взаимосвязь ДОУ и семьи в воспитании здорового ребенка / Н. В. Алябьева, М. А. Ципко. - С. 140-144. –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7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46449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         </a:t>
            </a:r>
          </a:p>
          <a:p>
            <a:pPr marL="0" indent="0">
              <a:buNone/>
            </a:pPr>
            <a:r>
              <a:rPr lang="ru-RU" dirty="0"/>
              <a:t>         </a:t>
            </a:r>
            <a:r>
              <a:rPr lang="ru-RU" sz="3300" b="1" dirty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  <a:hlinkClick r:id="rId2"/>
              </a:rPr>
              <a:t>bibiliograf@yandex.ru</a:t>
            </a:r>
            <a:r>
              <a:rPr lang="ru-RU" dirty="0">
                <a:solidFill>
                  <a:srgbClr val="7030A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(вопросы для Н. К. Леликовой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5100" dirty="0" smtClean="0">
                <a:solidFill>
                  <a:schemeClr val="tx1"/>
                </a:solidFill>
              </a:rPr>
              <a:t>Анкета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docs.google.com/forms/d/1PQe2BLTzBV-tej45m7epnVvHza4-A_rMLkMgJSJz0QY/edit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 err="1"/>
              <a:t>Духно</a:t>
            </a:r>
            <a:r>
              <a:rPr lang="ru-RU" sz="2400" dirty="0"/>
              <a:t> Екатерина, </a:t>
            </a:r>
          </a:p>
          <a:p>
            <a:pPr marL="0" indent="0">
              <a:buNone/>
            </a:pPr>
            <a:r>
              <a:rPr lang="ru-RU" sz="2400" dirty="0"/>
              <a:t>гл. библиограф </a:t>
            </a:r>
            <a:r>
              <a:rPr lang="ru-RU" sz="2400" dirty="0" smtClean="0"/>
              <a:t>МГОУНБ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+7(8152</a:t>
            </a:r>
            <a:r>
              <a:rPr lang="ru-RU" sz="2400" dirty="0"/>
              <a:t>) </a:t>
            </a:r>
            <a:r>
              <a:rPr lang="ru-RU" sz="2400" dirty="0" smtClean="0"/>
              <a:t>45-28-39</a:t>
            </a:r>
          </a:p>
          <a:p>
            <a:pPr marL="0" indent="0">
              <a:buNone/>
            </a:pPr>
            <a:r>
              <a:rPr lang="en-US" sz="2400" dirty="0" smtClean="0"/>
              <a:t>inform@mgounb.ru</a:t>
            </a:r>
            <a:endParaRPr lang="ru-RU" sz="2400" dirty="0"/>
          </a:p>
        </p:txBody>
      </p:sp>
      <p:pic>
        <p:nvPicPr>
          <p:cNvPr id="1026" name="Picture 2" descr="https://www.pinclipart.com/picdir/big/319-3199014_top-5-lowest-discount-brokerage-charges-for-onlin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69380"/>
            <a:ext cx="2405093" cy="32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1402294"/>
            <a:ext cx="3096344" cy="52322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Часть ресурса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7000" y="3075806"/>
            <a:ext cx="2941384" cy="936104"/>
          </a:xfrm>
          <a:prstGeom prst="rect">
            <a:avLst/>
          </a:prstGeom>
          <a:ln w="317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Сведения об идентифицирующем ресурсе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3075806"/>
            <a:ext cx="3240360" cy="923330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Сведения о составной части</a:t>
            </a:r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103796" y="2067694"/>
            <a:ext cx="425836" cy="854527"/>
          </a:xfrm>
          <a:prstGeom prst="downArrow">
            <a:avLst/>
          </a:prstGeom>
          <a:solidFill>
            <a:srgbClr val="FFC000"/>
          </a:solidFill>
          <a:ln w="3175">
            <a:solidFill>
              <a:srgbClr val="98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42E2F3A-362B-4EA6-9EE1-23884165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Объект описания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6D4F38-10B3-4A96-9EBC-6123AED2DB71}"/>
              </a:ext>
            </a:extLst>
          </p:cNvPr>
          <p:cNvSpPr txBox="1"/>
          <p:nvPr/>
        </p:nvSpPr>
        <p:spPr>
          <a:xfrm>
            <a:off x="4563301" y="3275861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//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364088" y="2086328"/>
            <a:ext cx="425836" cy="854527"/>
          </a:xfrm>
          <a:prstGeom prst="downArrow">
            <a:avLst/>
          </a:prstGeom>
          <a:solidFill>
            <a:srgbClr val="FD8813"/>
          </a:solidFill>
          <a:ln w="3175">
            <a:solidFill>
              <a:srgbClr val="98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5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9A8649-08E8-44C5-9B64-63B40601F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2" y="205979"/>
            <a:ext cx="7316787" cy="925611"/>
          </a:xfrm>
        </p:spPr>
        <p:txBody>
          <a:bodyPr>
            <a:normAutofit/>
          </a:bodyPr>
          <a:lstStyle/>
          <a:p>
            <a:r>
              <a:rPr lang="ru-RU" sz="2800" b="1" dirty="0"/>
              <a:t>Составные части ресурса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53ABB3-FD75-46AB-9471-994302E78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самостоятельное произведение, раздел ресурса;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часть ресурса, имеющая заглавие;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часть ресурса, не имеющая самостоятельного заглавия, но выделена в целях библиографической идентификации.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402394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1373B6-5447-4894-B8A5-F7552AA0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5CF402-CA8C-4124-9DCC-3CF559FF2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70410"/>
            <a:ext cx="7784033" cy="31455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Для составной части</a:t>
            </a:r>
            <a:r>
              <a:rPr lang="ru-RU" sz="2000" dirty="0"/>
              <a:t>:</a:t>
            </a:r>
          </a:p>
          <a:p>
            <a:r>
              <a:rPr lang="ru-RU" sz="2000" dirty="0"/>
              <a:t>1-я, последняя страницы (листы, полосы) и др. элементы ресурса, на которых расположена составная часть.</a:t>
            </a:r>
          </a:p>
          <a:p>
            <a:pPr marL="0" indent="0" algn="ctr">
              <a:buNone/>
            </a:pPr>
            <a:r>
              <a:rPr lang="ru-RU" sz="2000" dirty="0"/>
              <a:t>//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</a:rPr>
              <a:t>Для идентифицирующего ресурса:</a:t>
            </a:r>
          </a:p>
          <a:p>
            <a:r>
              <a:rPr lang="ru-RU" sz="2000" dirty="0"/>
              <a:t>Зависит от его вида (ГОСТ Р 7.0.100-2018 разделы 5 и 6).</a:t>
            </a:r>
          </a:p>
        </p:txBody>
      </p:sp>
    </p:spTree>
    <p:extLst>
      <p:ext uri="{BB962C8B-B14F-4D97-AF65-F5344CB8AC3E}">
        <p14:creationId xmlns:p14="http://schemas.microsoft.com/office/powerpoint/2010/main" val="186159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Схема описания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618" y="1851669"/>
            <a:ext cx="1602110" cy="830997"/>
          </a:xfrm>
          <a:prstGeom prst="rect">
            <a:avLst/>
          </a:prstGeom>
          <a:solidFill>
            <a:srgbClr val="FFC000">
              <a:alpha val="36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Сведения о составной части ресурса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1779662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//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6326" y="1854970"/>
            <a:ext cx="1609650" cy="830997"/>
          </a:xfrm>
          <a:prstGeom prst="rect">
            <a:avLst/>
          </a:prstGeom>
          <a:solidFill>
            <a:srgbClr val="FD8813">
              <a:alpha val="59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Сведения об идентифицирующем ресурсе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1851669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. -</a:t>
            </a:r>
            <a:r>
              <a:rPr lang="ru-RU" sz="40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5413" y="1814778"/>
            <a:ext cx="1793477" cy="1077218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Сведения о местоположении составной части ресурса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88329" y="1906430"/>
            <a:ext cx="1440160" cy="338554"/>
          </a:xfrm>
          <a:prstGeom prst="rect">
            <a:avLst/>
          </a:prstGeom>
          <a:solidFill>
            <a:srgbClr val="FD8813">
              <a:alpha val="26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примечания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4168" y="3579862"/>
            <a:ext cx="2160240" cy="584775"/>
          </a:xfrm>
          <a:prstGeom prst="rect">
            <a:avLst/>
          </a:prstGeom>
          <a:solidFill>
            <a:srgbClr val="FD8813">
              <a:alpha val="34000"/>
            </a:srgb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 электронный ресурс обязательно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88224" y="1953433"/>
            <a:ext cx="87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. -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FD8CFF61-53DE-4AFD-954E-5AED893B2EB2}"/>
              </a:ext>
            </a:extLst>
          </p:cNvPr>
          <p:cNvSpPr/>
          <p:nvPr/>
        </p:nvSpPr>
        <p:spPr>
          <a:xfrm>
            <a:off x="7524328" y="2425993"/>
            <a:ext cx="216024" cy="1009853"/>
          </a:xfrm>
          <a:prstGeom prst="downArrow">
            <a:avLst/>
          </a:prstGeom>
          <a:solidFill>
            <a:srgbClr val="FD8813"/>
          </a:solidFill>
          <a:ln>
            <a:solidFill>
              <a:srgbClr val="FD88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6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D67C08-8572-411D-8CE3-C0612507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25405"/>
            <a:ext cx="7859216" cy="637579"/>
          </a:xfrm>
        </p:spPr>
        <p:txBody>
          <a:bodyPr>
            <a:normAutofit/>
          </a:bodyPr>
          <a:lstStyle/>
          <a:p>
            <a:r>
              <a:rPr lang="ru-RU" sz="2800" b="1" dirty="0"/>
              <a:t>Язык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20375A-F115-4EDB-83AE-A0A55C091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1029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/>
              <a:t>Библиографическое описание составной части ресурса приводят на языке текста составной части.</a:t>
            </a:r>
          </a:p>
          <a:p>
            <a:endParaRPr lang="ru-RU" sz="2400" dirty="0"/>
          </a:p>
          <a:p>
            <a:endParaRPr lang="ru-RU" sz="2000" dirty="0"/>
          </a:p>
          <a:p>
            <a:pPr marL="0" indent="0">
              <a:buNone/>
            </a:pP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Slukovskii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, Z. I. Background concentrations of heavy metals and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otherchemical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elements in the sediments of small lakes in the south of Karelia, Russia / Z. I.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Slukovskii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. – </a:t>
            </a:r>
            <a:r>
              <a:rPr lang="ru-RU" sz="2000" i="1" u="sng" dirty="0">
                <a:solidFill>
                  <a:schemeClr val="accent6">
                    <a:lumMod val="50000"/>
                  </a:schemeClr>
                </a:solidFill>
              </a:rPr>
              <a:t>Текст : непосредственный </a:t>
            </a:r>
            <a:r>
              <a:rPr lang="ru-RU" sz="2000" dirty="0"/>
              <a:t>// </a:t>
            </a:r>
            <a:r>
              <a:rPr lang="ru-RU" sz="2000" dirty="0">
                <a:solidFill>
                  <a:srgbClr val="002060"/>
                </a:solidFill>
              </a:rPr>
              <a:t>Вестник Мурманского государственного технического университета. - 2020. –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Т. 23, № 1. -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С. 80-92. </a:t>
            </a:r>
          </a:p>
        </p:txBody>
      </p:sp>
    </p:spTree>
    <p:extLst>
      <p:ext uri="{BB962C8B-B14F-4D97-AF65-F5344CB8AC3E}">
        <p14:creationId xmlns:p14="http://schemas.microsoft.com/office/powerpoint/2010/main" val="39346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EC0323-54E2-4044-80A5-A552C112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05979"/>
            <a:ext cx="7427168" cy="853603"/>
          </a:xfrm>
        </p:spPr>
        <p:txBody>
          <a:bodyPr>
            <a:normAutofit/>
          </a:bodyPr>
          <a:lstStyle/>
          <a:p>
            <a:r>
              <a:rPr lang="ru-RU" sz="2800" dirty="0"/>
              <a:t>Составная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0FD3C8-DAC3-4054-A4B9-9BE61A79D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03598"/>
            <a:ext cx="7643192" cy="3391025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>
                <a:solidFill>
                  <a:schemeClr val="tx1"/>
                </a:solidFill>
              </a:rPr>
              <a:t>Заголовок;</a:t>
            </a:r>
          </a:p>
          <a:p>
            <a:r>
              <a:rPr lang="ru-RU" dirty="0">
                <a:solidFill>
                  <a:schemeClr val="tx1"/>
                </a:solidFill>
              </a:rPr>
              <a:t>заглавие;</a:t>
            </a:r>
          </a:p>
          <a:p>
            <a:r>
              <a:rPr lang="ru-RU" dirty="0">
                <a:solidFill>
                  <a:schemeClr val="tx1"/>
                </a:solidFill>
              </a:rPr>
              <a:t>сведения, относящиеся к заглавию;</a:t>
            </a:r>
          </a:p>
          <a:p>
            <a:r>
              <a:rPr lang="ru-RU" dirty="0">
                <a:solidFill>
                  <a:schemeClr val="tx1"/>
                </a:solidFill>
              </a:rPr>
              <a:t>сведения об ответственности;</a:t>
            </a:r>
          </a:p>
          <a:p>
            <a:r>
              <a:rPr lang="ru-RU" dirty="0">
                <a:solidFill>
                  <a:schemeClr val="tx1"/>
                </a:solidFill>
              </a:rPr>
              <a:t>идентификатор ресурса (</a:t>
            </a:r>
            <a:r>
              <a:rPr lang="en-US" dirty="0">
                <a:solidFill>
                  <a:schemeClr val="tx1"/>
                </a:solidFill>
              </a:rPr>
              <a:t>DOI</a:t>
            </a:r>
            <a:r>
              <a:rPr lang="ru-RU" dirty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область вида содержания и средства доступа.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мойшаблон2">
  <a:themeElements>
    <a:clrScheme name="Другая 4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A9760"/>
      </a:hlink>
      <a:folHlink>
        <a:srgbClr val="00000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мойшаблон2" id="{DB4B6A84-E511-4124-A36B-DA6FE5A6DF6E}" vid="{BBEA85E6-0260-4576-AD48-BBD252062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мойшаблон2</Template>
  <TotalTime>2013</TotalTime>
  <Words>2617</Words>
  <Application>Microsoft Office PowerPoint</Application>
  <PresentationFormat>Экран (16:9)</PresentationFormat>
  <Paragraphs>204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мойшаблон2</vt:lpstr>
      <vt:lpstr>Библиографическое описание составной части ресурса (пункт 7)</vt:lpstr>
      <vt:lpstr>Презентация PowerPoint</vt:lpstr>
      <vt:lpstr>Презентация PowerPoint</vt:lpstr>
      <vt:lpstr>Объект описания</vt:lpstr>
      <vt:lpstr>Составные части ресурса</vt:lpstr>
      <vt:lpstr>Источники информации</vt:lpstr>
      <vt:lpstr>Схема описания</vt:lpstr>
      <vt:lpstr>Язык текста</vt:lpstr>
      <vt:lpstr>Составная часть</vt:lpstr>
      <vt:lpstr>Примеры (7.2.1.4)</vt:lpstr>
      <vt:lpstr>Идентифицирующий ресурс  (разделы 5 и 6)</vt:lpstr>
      <vt:lpstr>Примеры</vt:lpstr>
      <vt:lpstr>Заглавия не сокращаем</vt:lpstr>
      <vt:lpstr>Примеры</vt:lpstr>
      <vt:lpstr>Сведения о местоположении составной части ресурса</vt:lpstr>
      <vt:lpstr>Статья с DOI //</vt:lpstr>
      <vt:lpstr>Область идентификатора ресурса и условий доступности</vt:lpstr>
      <vt:lpstr>Область примечания (пункт 5.8)</vt:lpstr>
      <vt:lpstr>Примечание на электронные ресурсы (обязательно)</vt:lpstr>
      <vt:lpstr>Режим доступа</vt:lpstr>
      <vt:lpstr>Примеры</vt:lpstr>
      <vt:lpstr>// Сведения об идентифицирующем многочастном ресурсе</vt:lpstr>
      <vt:lpstr>Часть многочастного ресурса (п. 7.6.2)</vt:lpstr>
      <vt:lpstr>Примеры</vt:lpstr>
      <vt:lpstr>Примеры</vt:lpstr>
      <vt:lpstr>Примеры (электронные ресурсы)</vt:lpstr>
      <vt:lpstr>Примеры (электронные ресурсы)</vt:lpstr>
      <vt:lpstr>Примеры (электронные ресурсы)</vt:lpstr>
      <vt:lpstr>Примеры (электронные ресурсы)</vt:lpstr>
      <vt:lpstr>Справочно-правовые системы</vt:lpstr>
      <vt:lpstr>Рецензия</vt:lpstr>
      <vt:lpstr>Примеры (составная часть локального электронного ресурса)</vt:lpstr>
      <vt:lpstr>Составная часть ресурса, опубликованная под общим заглавием (п. 7.7)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Библиографическое описание составной части ресурса</dc:title>
  <dc:creator>Духно Екатерина Владимировна</dc:creator>
  <cp:lastModifiedBy>Духно Екатерина Владимировна</cp:lastModifiedBy>
  <cp:revision>78</cp:revision>
  <dcterms:created xsi:type="dcterms:W3CDTF">2021-10-15T08:38:00Z</dcterms:created>
  <dcterms:modified xsi:type="dcterms:W3CDTF">2021-10-21T10:37:56Z</dcterms:modified>
</cp:coreProperties>
</file>